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hv0pxbCh5ScUywUMfh8x+SXX7B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47CC552-B643-45C7-A3E6-64566788E3FC}">
  <a:tblStyle styleId="{347CC552-B643-45C7-A3E6-64566788E3F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rPr>
              <a:t>What is a feature and why we need the engineering of it? Basically, all machine learning algorithms use some input data to create outputs. This input data comprise features, which are usually in the form of structured columns. Algorithms require features with some specific characteristics to work properly. Here, the need for feature engineering arises. feature engineering efforts mainly have two goals: Preparing the proper input dataset, compatible with the machine learning algorithm requirements and thereby improving the prediction power of machine learning models.</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rPr>
              <a:t>The features you use influence more than everything else the result. No algorithm alone, to my knowledge, can supplement the information gain given by correct feature engineering. According to a survey in Forbes, data scientists spend 80% of their time on data preparation.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rPr>
              <a:t>We have implemented Feature Selection in two parts:</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rPr>
              <a:t>1.  Implementing Lasso CV for feature Selection</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rgbClr val="FFFFFF"/>
                </a:highlight>
              </a:rPr>
              <a:t>2. Implementing Feature Tools</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
        <p:nvSpPr>
          <p:cNvPr id="295" name="Google Shape;2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rgbClr val="373A3C"/>
                </a:solidFill>
                <a:highlight>
                  <a:srgbClr val="FFFFFF"/>
                </a:highlight>
              </a:rPr>
              <a:t>LASSO which stands for "Least Absolute shrinkage and selection operator" </a:t>
            </a:r>
            <a:r>
              <a:rPr lang="en-US" sz="1200">
                <a:solidFill>
                  <a:srgbClr val="373A3C"/>
                </a:solidFill>
                <a:highlight>
                  <a:srgbClr val="FFFFFF"/>
                </a:highlight>
              </a:rPr>
              <a:t>regression analysis is a shrinkage and variable selection method for linear regression models. Our goal here is to obtain the subset of predictors that minimizes prediction error for a quantitative response variable. The lasso does this by imposing a constraint on the model parameters that cause regression coefficients for some variables to shrink toward zero. Variables with a regression coefficient equal to zero after the shrinkage process are excluded from the model. Variables with non-zero regression coefficients variables are most strongly associated with the response variable.</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 We start with spliting the data in train ,test , cv</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 Then, split the data into dependent and independent variables</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 Further, we performed Regression Analysis for variable selection and regularization</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in order to enhance the prediction accuracy and interpretability of the statistical model</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alphas: List of alphas where to compute the models</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predict: Predict using the linear model</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coef: Parameter vector</a:t>
            </a:r>
            <a:endParaRPr sz="1200">
              <a:solidFill>
                <a:srgbClr val="373A3C"/>
              </a:solidFill>
              <a:highlight>
                <a:srgbClr val="FFFFFF"/>
              </a:highlight>
            </a:endParaRPr>
          </a:p>
          <a:p>
            <a:pPr indent="0" lvl="0" marL="0" rtl="0" algn="l">
              <a:spcBef>
                <a:spcPts val="0"/>
              </a:spcBef>
              <a:spcAft>
                <a:spcPts val="0"/>
              </a:spcAft>
              <a:buClr>
                <a:schemeClr val="dk1"/>
              </a:buClr>
              <a:buSzPts val="1100"/>
              <a:buFont typeface="Arial"/>
              <a:buNone/>
            </a:pPr>
            <a:r>
              <a:rPr lang="en-US" sz="1200">
                <a:solidFill>
                  <a:srgbClr val="373A3C"/>
                </a:solidFill>
                <a:highlight>
                  <a:srgbClr val="FFFFFF"/>
                </a:highlight>
              </a:rPr>
              <a:t>Root Mean Square Error (RMSE) of Lasso:  0.21048880904060138</a:t>
            </a:r>
            <a:endParaRPr sz="1200">
              <a:solidFill>
                <a:srgbClr val="373A3C"/>
              </a:solidFill>
              <a:highlight>
                <a:srgbClr val="FFFFFF"/>
              </a:highlight>
            </a:endParaRPr>
          </a:p>
          <a:p>
            <a:pPr indent="0" lvl="0" marL="0" rtl="0" algn="l">
              <a:spcBef>
                <a:spcPts val="0"/>
              </a:spcBef>
              <a:spcAft>
                <a:spcPts val="0"/>
              </a:spcAft>
              <a:buNone/>
            </a:pPr>
            <a:r>
              <a:t/>
            </a:r>
            <a:endParaRPr sz="1200">
              <a:solidFill>
                <a:srgbClr val="373A3C"/>
              </a:solidFill>
              <a:highlight>
                <a:srgbClr val="FFFFFF"/>
              </a:highlight>
            </a:endParaRPr>
          </a:p>
        </p:txBody>
      </p:sp>
      <p:sp>
        <p:nvSpPr>
          <p:cNvPr id="305" name="Google Shape;3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US" sz="1200">
                <a:highlight>
                  <a:srgbClr val="FFFFFF"/>
                </a:highlight>
              </a:rPr>
              <a:t>Featuretools is an open-source Python library for automated feature engineering. Featuretools, automated feature engineering which to create thousands of relevant features from a set of related data tables. All we need to know is the basic structure of our tables and the relationships between them which we track in a single data structure called an entity set. Once we have an entity set, using a method called Deep Feature Synthesis (DFS), we’re able to build thousands of features in one function call. DFS works using functions called “primitives” to aggregate and transform our data. We implemented featuretools on following five features:</a:t>
            </a:r>
            <a:endParaRPr sz="1200">
              <a:highlight>
                <a:srgbClr val="FFFFFF"/>
              </a:highlight>
            </a:endParaRPr>
          </a:p>
          <a:p>
            <a:pPr indent="0" lvl="0" marL="0" rtl="0" algn="l">
              <a:lnSpc>
                <a:spcPct val="100000"/>
              </a:lnSpc>
              <a:spcBef>
                <a:spcPts val="1000"/>
              </a:spcBef>
              <a:spcAft>
                <a:spcPts val="0"/>
              </a:spcAft>
              <a:buNone/>
            </a:pPr>
            <a:r>
              <a:rPr lang="en-US" sz="1200">
                <a:highlight>
                  <a:srgbClr val="FFFFFF"/>
                </a:highlight>
              </a:rPr>
              <a:t>issue_d, grade, sub_grade, term, addr_state</a:t>
            </a:r>
            <a:endParaRPr sz="1200">
              <a:highlight>
                <a:srgbClr val="FFFFFF"/>
              </a:highlight>
            </a:endParaRPr>
          </a:p>
          <a:p>
            <a:pPr indent="0" lvl="0" marL="0" rtl="0" algn="l">
              <a:lnSpc>
                <a:spcPct val="100000"/>
              </a:lnSpc>
              <a:spcBef>
                <a:spcPts val="1000"/>
              </a:spcBef>
              <a:spcAft>
                <a:spcPts val="0"/>
              </a:spcAft>
              <a:buNone/>
            </a:pPr>
            <a:r>
              <a:rPr lang="en-US" sz="1200">
                <a:highlight>
                  <a:srgbClr val="FFFFFF"/>
                </a:highlight>
              </a:rPr>
              <a:t>- We started with making an entityset and add the entity</a:t>
            </a:r>
            <a:endParaRPr sz="1200">
              <a:highlight>
                <a:srgbClr val="FFFFFF"/>
              </a:highlight>
            </a:endParaRPr>
          </a:p>
          <a:p>
            <a:pPr indent="0" lvl="0" marL="0" rtl="0" algn="l">
              <a:lnSpc>
                <a:spcPct val="100000"/>
              </a:lnSpc>
              <a:spcBef>
                <a:spcPts val="1000"/>
              </a:spcBef>
              <a:spcAft>
                <a:spcPts val="0"/>
              </a:spcAft>
              <a:buNone/>
            </a:pPr>
            <a:r>
              <a:rPr lang="en-US" sz="1200">
                <a:highlight>
                  <a:srgbClr val="FFFFFF"/>
                </a:highlight>
              </a:rPr>
              <a:t>- List all the avaliable primitives</a:t>
            </a:r>
            <a:endParaRPr sz="1200">
              <a:highlight>
                <a:srgbClr val="FFFFFF"/>
              </a:highlight>
            </a:endParaRPr>
          </a:p>
          <a:p>
            <a:pPr indent="0" lvl="0" marL="0" rtl="0" algn="l">
              <a:lnSpc>
                <a:spcPct val="100000"/>
              </a:lnSpc>
              <a:spcBef>
                <a:spcPts val="1000"/>
              </a:spcBef>
              <a:spcAft>
                <a:spcPts val="0"/>
              </a:spcAft>
              <a:buNone/>
            </a:pPr>
            <a:r>
              <a:rPr lang="en-US" sz="1200">
                <a:highlight>
                  <a:srgbClr val="FFFFFF"/>
                </a:highlight>
              </a:rPr>
              <a:t>- Run deep feature synthesis with transformation primitives</a:t>
            </a:r>
            <a:endParaRPr sz="1200">
              <a:highlight>
                <a:srgbClr val="FFFFFF"/>
              </a:highlight>
            </a:endParaRPr>
          </a:p>
          <a:p>
            <a:pPr indent="0" lvl="0" marL="0" rtl="0" algn="l">
              <a:lnSpc>
                <a:spcPct val="100000"/>
              </a:lnSpc>
              <a:spcBef>
                <a:spcPts val="1000"/>
              </a:spcBef>
              <a:spcAft>
                <a:spcPts val="0"/>
              </a:spcAft>
              <a:buClr>
                <a:schemeClr val="dk1"/>
              </a:buClr>
              <a:buSzPts val="1100"/>
              <a:buFont typeface="Arial"/>
              <a:buNone/>
            </a:pPr>
            <a:r>
              <a:rPr lang="en-US" sz="1200">
                <a:highlight>
                  <a:srgbClr val="FFFFFF"/>
                </a:highlight>
              </a:rPr>
              <a:t>- Lastly, </a:t>
            </a:r>
            <a:r>
              <a:rPr lang="en-US" sz="1200">
                <a:solidFill>
                  <a:schemeClr val="dk1"/>
                </a:solidFill>
                <a:highlight>
                  <a:srgbClr val="FFFFFF"/>
                </a:highlight>
              </a:rPr>
              <a:t>put feature matrix in feature_gained csv</a:t>
            </a:r>
            <a:endParaRPr sz="1200">
              <a:solidFill>
                <a:schemeClr val="dk1"/>
              </a:solidFill>
              <a:highlight>
                <a:srgbClr val="FFFFFF"/>
              </a:highlight>
            </a:endParaRPr>
          </a:p>
          <a:p>
            <a:pPr indent="0" lvl="0" marL="0" rtl="0" algn="l">
              <a:lnSpc>
                <a:spcPct val="100000"/>
              </a:lnSpc>
              <a:spcBef>
                <a:spcPts val="0"/>
              </a:spcBef>
              <a:spcAft>
                <a:spcPts val="0"/>
              </a:spcAft>
              <a:buNone/>
            </a:pPr>
            <a:r>
              <a:t/>
            </a:r>
            <a:endParaRPr sz="1200">
              <a:highlight>
                <a:srgbClr val="FFFFFF"/>
              </a:highlight>
            </a:endParaRPr>
          </a:p>
          <a:p>
            <a:pPr indent="0" lvl="0" marL="0" rtl="0" algn="l">
              <a:lnSpc>
                <a:spcPct val="100000"/>
              </a:lnSpc>
              <a:spcBef>
                <a:spcPts val="0"/>
              </a:spcBef>
              <a:spcAft>
                <a:spcPts val="0"/>
              </a:spcAft>
              <a:buNone/>
            </a:pPr>
            <a:r>
              <a:t/>
            </a:r>
            <a:endParaRPr sz="1200"/>
          </a:p>
        </p:txBody>
      </p:sp>
      <p:sp>
        <p:nvSpPr>
          <p:cNvPr id="314" name="Google Shape;31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H2O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H2O is a fully open source, distributed in-memory machine learning platform with linear scalability. H2O supports the most widely used statistical &amp; machine learning algorithms including gradient boosted machines, generalized linear models, deep learning and more. H2O also has an industry leading AutoML functionality that automatically runs through all the algorithms and their hyperparameters to produce a leaderboard of the best models.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4" name="Google Shape;3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Calculate MAPE (Mean absolute percentage error) value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mean absolute percentage error (MAPE) is a statistical measure of how accurate a forecast system is. It measures this accuracy as a percentage and can be calculated as the average absolute percent error for each time period minus actual values divided by actual values.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Start H2O on same machine as running python process (h2o.init())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Importing the mixed dataset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Generate training and testing datasets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Defining Response and Predictors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outcome variable is also called the response or dependent variable, and the risk factors and confounders are called the predictors, or explanatory or independent variables. In regression analysis, the dependent variable is denoted "Y" and the independent variables are denoted by "X".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use the following H2o models which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 Using H2ORandomForestEstimator(): Builds a Distributed Random Forest (DRF) on a parsed dataset, for regression or classification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Using H2OGeneralizedLinearEstimator(): Fits a generalized linear model, specified by a response variable, a set of predictors, and a description of the error distribution.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Using H2ODeepLearningEstimator(): Build a Deep Neural Network model using CPUs Builds a feed-forward multilayer artificial neural network on an H2OFrame</a:t>
            </a:r>
            <a:endParaRPr>
              <a:solidFill>
                <a:schemeClr val="dk1"/>
              </a:solidFill>
            </a:endParaRPr>
          </a:p>
          <a:p>
            <a:pPr indent="0" lvl="0" marL="0" rtl="0" algn="l">
              <a:spcBef>
                <a:spcPts val="0"/>
              </a:spcBef>
              <a:spcAft>
                <a:spcPts val="0"/>
              </a:spcAft>
              <a:buNone/>
            </a:pPr>
            <a:r>
              <a:t/>
            </a:r>
            <a:endParaRPr/>
          </a:p>
        </p:txBody>
      </p:sp>
      <p:sp>
        <p:nvSpPr>
          <p:cNvPr id="354" name="Google Shape;35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 name="Google Shape;1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3" name="Shape 73"/>
        <p:cNvGrpSpPr/>
        <p:nvPr/>
      </p:nvGrpSpPr>
      <p:grpSpPr>
        <a:xfrm>
          <a:off x="0" y="0"/>
          <a:ext cx="0" cy="0"/>
          <a:chOff x="0" y="0"/>
          <a:chExt cx="0" cy="0"/>
        </a:xfrm>
      </p:grpSpPr>
      <p:sp>
        <p:nvSpPr>
          <p:cNvPr id="74" name="Google Shape;74;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0" name="Shape 80"/>
        <p:cNvGrpSpPr/>
        <p:nvPr/>
      </p:nvGrpSpPr>
      <p:grpSpPr>
        <a:xfrm>
          <a:off x="0" y="0"/>
          <a:ext cx="0" cy="0"/>
          <a:chOff x="0" y="0"/>
          <a:chExt cx="0" cy="0"/>
        </a:xfrm>
      </p:grpSpPr>
      <p:sp>
        <p:nvSpPr>
          <p:cNvPr id="81" name="Google Shape;81;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5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
        <p:nvSpPr>
          <p:cNvPr id="30" name="Google Shape;3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Google Shape;34;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 name="Shape 39"/>
        <p:cNvGrpSpPr/>
        <p:nvPr/>
      </p:nvGrpSpPr>
      <p:grpSpPr>
        <a:xfrm>
          <a:off x="0" y="0"/>
          <a:ext cx="0" cy="0"/>
          <a:chOff x="0" y="0"/>
          <a:chExt cx="0" cy="0"/>
        </a:xfrm>
      </p:grpSpPr>
      <p:sp>
        <p:nvSpPr>
          <p:cNvPr id="40" name="Google Shape;40;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 name="Shape 52"/>
        <p:cNvGrpSpPr/>
        <p:nvPr/>
      </p:nvGrpSpPr>
      <p:grpSpPr>
        <a:xfrm>
          <a:off x="0" y="0"/>
          <a:ext cx="0" cy="0"/>
          <a:chOff x="0" y="0"/>
          <a:chExt cx="0" cy="0"/>
        </a:xfrm>
      </p:grpSpPr>
      <p:sp>
        <p:nvSpPr>
          <p:cNvPr id="53" name="Google Shape;53;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1" name="Shape 61"/>
        <p:cNvGrpSpPr/>
        <p:nvPr/>
      </p:nvGrpSpPr>
      <p:grpSpPr>
        <a:xfrm>
          <a:off x="0" y="0"/>
          <a:ext cx="0" cy="0"/>
          <a:chOff x="0" y="0"/>
          <a:chExt cx="0" cy="0"/>
        </a:xfrm>
      </p:grpSpPr>
      <p:sp>
        <p:nvSpPr>
          <p:cNvPr id="62" name="Google Shape;6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6" name="Shape 66"/>
        <p:cNvGrpSpPr/>
        <p:nvPr/>
      </p:nvGrpSpPr>
      <p:grpSpPr>
        <a:xfrm>
          <a:off x="0" y="0"/>
          <a:ext cx="0" cy="0"/>
          <a:chOff x="0" y="0"/>
          <a:chExt cx="0" cy="0"/>
        </a:xfrm>
      </p:grpSpPr>
      <p:sp>
        <p:nvSpPr>
          <p:cNvPr id="67" name="Google Shape;67;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 name="Shape 17"/>
        <p:cNvGrpSpPr/>
        <p:nvPr/>
      </p:nvGrpSpPr>
      <p:grpSpPr>
        <a:xfrm>
          <a:off x="0" y="0"/>
          <a:ext cx="0" cy="0"/>
          <a:chOff x="0" y="0"/>
          <a:chExt cx="0" cy="0"/>
        </a:xfrm>
      </p:grpSpPr>
      <p:sp>
        <p:nvSpPr>
          <p:cNvPr id="18" name="Google Shape;18;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hyperlink" Target="https://github.com/akashmdubey/Lending-Club-Interest-Rate-Prediction-Using-Supervised-ML" TargetMode="External"/><Relationship Id="rId5" Type="http://schemas.openxmlformats.org/officeDocument/2006/relationships/hyperlink" Target="https://codelabs-preview.appspot.com/?file_id=1rYZCIi7hOFTiRhG1IEAnrO7JBcLSmFqHaxtiy4rvMDk#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hyperlink" Target="https://www.kaggle.com/wendykan/lending-club-loan-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5" name="Shape 95"/>
        <p:cNvGrpSpPr/>
        <p:nvPr/>
      </p:nvGrpSpPr>
      <p:grpSpPr>
        <a:xfrm>
          <a:off x="0" y="0"/>
          <a:ext cx="0" cy="0"/>
          <a:chOff x="0" y="0"/>
          <a:chExt cx="0" cy="0"/>
        </a:xfrm>
      </p:grpSpPr>
      <p:sp>
        <p:nvSpPr>
          <p:cNvPr id="96" name="Google Shape;96;p1"/>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rot="10800000">
            <a:off x="245498" y="650875"/>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9" name="Google Shape;99;p1"/>
          <p:cNvPicPr preferRelativeResize="0"/>
          <p:nvPr/>
        </p:nvPicPr>
        <p:blipFill rotWithShape="1">
          <a:blip r:embed="rId3">
            <a:alphaModFix/>
          </a:blip>
          <a:srcRect b="0" l="0" r="0" t="0"/>
          <a:stretch/>
        </p:blipFill>
        <p:spPr>
          <a:xfrm>
            <a:off x="232407" y="3784977"/>
            <a:ext cx="2375682" cy="2391985"/>
          </a:xfrm>
          <a:prstGeom prst="rect">
            <a:avLst/>
          </a:prstGeom>
          <a:noFill/>
          <a:ln>
            <a:noFill/>
          </a:ln>
        </p:spPr>
      </p:pic>
      <p:sp>
        <p:nvSpPr>
          <p:cNvPr id="100" name="Google Shape;100;p1"/>
          <p:cNvSpPr txBox="1"/>
          <p:nvPr>
            <p:ph idx="1" type="body"/>
          </p:nvPr>
        </p:nvSpPr>
        <p:spPr>
          <a:xfrm>
            <a:off x="3566685" y="235299"/>
            <a:ext cx="8392908" cy="5941663"/>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lt1"/>
              </a:buClr>
              <a:buSzPts val="1850"/>
              <a:buNone/>
            </a:pPr>
            <a:r>
              <a:t/>
            </a:r>
            <a:endParaRPr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rPr b="1" lang="en-US" sz="1850">
                <a:latin typeface="Times New Roman"/>
                <a:ea typeface="Times New Roman"/>
                <a:cs typeface="Times New Roman"/>
                <a:sym typeface="Times New Roman"/>
              </a:rPr>
              <a:t>  </a:t>
            </a:r>
            <a:r>
              <a:rPr b="1" lang="en-US" sz="1850" u="sng">
                <a:latin typeface="Times New Roman"/>
                <a:ea typeface="Times New Roman"/>
                <a:cs typeface="Times New Roman"/>
                <a:sym typeface="Times New Roman"/>
              </a:rPr>
              <a:t>INFORMATION SYSTEMS SPRING ’20</a:t>
            </a:r>
            <a:endParaRPr/>
          </a:p>
          <a:p>
            <a:pPr indent="0" lvl="0" marL="0" rtl="0" algn="ctr">
              <a:lnSpc>
                <a:spcPct val="70000"/>
              </a:lnSpc>
              <a:spcBef>
                <a:spcPts val="1000"/>
              </a:spcBef>
              <a:spcAft>
                <a:spcPts val="0"/>
              </a:spcAft>
              <a:buClr>
                <a:schemeClr val="lt1"/>
              </a:buClr>
              <a:buSzPts val="1850"/>
              <a:buNone/>
            </a:pPr>
            <a:r>
              <a:t/>
            </a:r>
            <a:endParaRPr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rPr i="1" lang="en-US" sz="1850">
                <a:latin typeface="Times New Roman"/>
                <a:ea typeface="Times New Roman"/>
                <a:cs typeface="Times New Roman"/>
                <a:sym typeface="Times New Roman"/>
              </a:rPr>
              <a:t>Data Science Engineering Methods and Tools</a:t>
            </a:r>
            <a:endParaRPr/>
          </a:p>
          <a:p>
            <a:pPr indent="0" lvl="0" marL="0" rtl="0" algn="ctr">
              <a:lnSpc>
                <a:spcPct val="70000"/>
              </a:lnSpc>
              <a:spcBef>
                <a:spcPts val="1000"/>
              </a:spcBef>
              <a:spcAft>
                <a:spcPts val="0"/>
              </a:spcAft>
              <a:buClr>
                <a:schemeClr val="lt1"/>
              </a:buClr>
              <a:buSzPts val="1850"/>
              <a:buNone/>
            </a:pPr>
            <a:r>
              <a:rPr i="1" lang="en-US" sz="1850">
                <a:latin typeface="Times New Roman"/>
                <a:ea typeface="Times New Roman"/>
                <a:cs typeface="Times New Roman"/>
                <a:sym typeface="Times New Roman"/>
              </a:rPr>
              <a:t>INFO 06105 – 37555</a:t>
            </a:r>
            <a:endParaRPr/>
          </a:p>
          <a:p>
            <a:pPr indent="0" lvl="0" marL="0" rtl="0" algn="ctr">
              <a:lnSpc>
                <a:spcPct val="70000"/>
              </a:lnSpc>
              <a:spcBef>
                <a:spcPts val="1000"/>
              </a:spcBef>
              <a:spcAft>
                <a:spcPts val="0"/>
              </a:spcAft>
              <a:buClr>
                <a:schemeClr val="lt1"/>
              </a:buClr>
              <a:buSzPts val="1850"/>
              <a:buNone/>
            </a:pPr>
            <a:r>
              <a:t/>
            </a:r>
            <a:endParaRPr i="1"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2220"/>
              <a:buNone/>
            </a:pPr>
            <a:r>
              <a:rPr b="1" i="1" lang="en-US" sz="2220">
                <a:latin typeface="Times New Roman"/>
                <a:ea typeface="Times New Roman"/>
                <a:cs typeface="Times New Roman"/>
                <a:sym typeface="Times New Roman"/>
              </a:rPr>
              <a:t> “Prediction Analysis of Interest Rate Using Machine Learning” </a:t>
            </a:r>
            <a:endParaRPr/>
          </a:p>
          <a:p>
            <a:pPr indent="0" lvl="0" marL="0" rtl="0" algn="ctr">
              <a:lnSpc>
                <a:spcPct val="70000"/>
              </a:lnSpc>
              <a:spcBef>
                <a:spcPts val="1000"/>
              </a:spcBef>
              <a:spcAft>
                <a:spcPts val="0"/>
              </a:spcAft>
              <a:buClr>
                <a:schemeClr val="lt1"/>
              </a:buClr>
              <a:buSzPts val="1850"/>
              <a:buNone/>
            </a:pPr>
            <a:r>
              <a:t/>
            </a:r>
            <a:endParaRPr b="1" i="1"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rPr b="1" i="1" lang="en-US" sz="1850" u="sng">
                <a:latin typeface="Times New Roman"/>
                <a:ea typeface="Times New Roman"/>
                <a:cs typeface="Times New Roman"/>
                <a:sym typeface="Times New Roman"/>
              </a:rPr>
              <a:t> Implemented By:</a:t>
            </a:r>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Akash Dubey</a:t>
            </a:r>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Jayshil Jain</a:t>
            </a:r>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Priyanka Malpekar</a:t>
            </a:r>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Siddhi Prabhu</a:t>
            </a:r>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Tanvi Gurav</a:t>
            </a:r>
            <a:endParaRPr b="1" i="1"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t/>
            </a:r>
            <a:endParaRPr b="1" i="1" sz="1850">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rPr b="1" i="1" lang="en-US" sz="1850" u="sng">
                <a:latin typeface="Times New Roman"/>
                <a:ea typeface="Times New Roman"/>
                <a:cs typeface="Times New Roman"/>
                <a:sym typeface="Times New Roman"/>
              </a:rPr>
              <a:t>Guided By : Prof. Handan Liu</a:t>
            </a:r>
            <a:endParaRPr/>
          </a:p>
          <a:p>
            <a:pPr indent="0" lvl="0" marL="0" rtl="0" algn="ctr">
              <a:lnSpc>
                <a:spcPct val="70000"/>
              </a:lnSpc>
              <a:spcBef>
                <a:spcPts val="1000"/>
              </a:spcBef>
              <a:spcAft>
                <a:spcPts val="0"/>
              </a:spcAft>
              <a:buClr>
                <a:schemeClr val="lt1"/>
              </a:buClr>
              <a:buSzPts val="1850"/>
              <a:buNone/>
            </a:pPr>
            <a:r>
              <a:t/>
            </a:r>
            <a:endParaRPr b="1" i="1" sz="1850" u="sng">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lt1"/>
              </a:buClr>
              <a:buSzPts val="1850"/>
              <a:buNone/>
            </a:pPr>
            <a:r>
              <a:rPr b="1" i="1" lang="en-US" sz="1850">
                <a:latin typeface="Times New Roman"/>
                <a:ea typeface="Times New Roman"/>
                <a:cs typeface="Times New Roman"/>
                <a:sym typeface="Times New Roman"/>
              </a:rPr>
              <a:t>TA: Vikas Kumar, Mingyu Liu</a:t>
            </a:r>
            <a:endParaRPr/>
          </a:p>
          <a:p>
            <a:pPr indent="0" lvl="0" marL="0" rtl="0" algn="r">
              <a:lnSpc>
                <a:spcPct val="70000"/>
              </a:lnSpc>
              <a:spcBef>
                <a:spcPts val="1000"/>
              </a:spcBef>
              <a:spcAft>
                <a:spcPts val="0"/>
              </a:spcAft>
              <a:buClr>
                <a:schemeClr val="lt1"/>
              </a:buClr>
              <a:buSzPts val="1850"/>
              <a:buNone/>
            </a:pPr>
            <a:r>
              <a:t/>
            </a:r>
            <a:endParaRPr b="1" i="1" sz="185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3" name="Shape 223"/>
        <p:cNvGrpSpPr/>
        <p:nvPr/>
      </p:nvGrpSpPr>
      <p:grpSpPr>
        <a:xfrm>
          <a:off x="0" y="0"/>
          <a:ext cx="0" cy="0"/>
          <a:chOff x="0" y="0"/>
          <a:chExt cx="0" cy="0"/>
        </a:xfrm>
      </p:grpSpPr>
      <p:pic>
        <p:nvPicPr>
          <p:cNvPr id="224" name="Google Shape;224;p10"/>
          <p:cNvPicPr preferRelativeResize="0"/>
          <p:nvPr/>
        </p:nvPicPr>
        <p:blipFill rotWithShape="1">
          <a:blip r:embed="rId3">
            <a:alphaModFix/>
          </a:blip>
          <a:srcRect b="0" l="0" r="0" t="0"/>
          <a:stretch/>
        </p:blipFill>
        <p:spPr>
          <a:xfrm>
            <a:off x="457202" y="695750"/>
            <a:ext cx="5426764" cy="2157138"/>
          </a:xfrm>
          <a:prstGeom prst="rect">
            <a:avLst/>
          </a:prstGeom>
          <a:noFill/>
          <a:ln>
            <a:noFill/>
          </a:ln>
        </p:spPr>
      </p:pic>
      <p:pic>
        <p:nvPicPr>
          <p:cNvPr id="225" name="Google Shape;225;p10"/>
          <p:cNvPicPr preferRelativeResize="0"/>
          <p:nvPr/>
        </p:nvPicPr>
        <p:blipFill rotWithShape="1">
          <a:blip r:embed="rId4">
            <a:alphaModFix/>
          </a:blip>
          <a:srcRect b="0" l="0" r="0" t="0"/>
          <a:stretch/>
        </p:blipFill>
        <p:spPr>
          <a:xfrm>
            <a:off x="457201" y="4068476"/>
            <a:ext cx="5426764" cy="1885800"/>
          </a:xfrm>
          <a:prstGeom prst="rect">
            <a:avLst/>
          </a:prstGeom>
          <a:noFill/>
          <a:ln>
            <a:noFill/>
          </a:ln>
        </p:spPr>
      </p:pic>
      <p:sp>
        <p:nvSpPr>
          <p:cNvPr id="226" name="Google Shape;226;p10"/>
          <p:cNvSpPr/>
          <p:nvPr/>
        </p:nvSpPr>
        <p:spPr>
          <a:xfrm>
            <a:off x="6050280" y="0"/>
            <a:ext cx="9144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10"/>
          <p:cNvSpPr/>
          <p:nvPr/>
        </p:nvSpPr>
        <p:spPr>
          <a:xfrm>
            <a:off x="0" y="3383280"/>
            <a:ext cx="6126480"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8" name="Google Shape;228;p10"/>
          <p:cNvPicPr preferRelativeResize="0"/>
          <p:nvPr/>
        </p:nvPicPr>
        <p:blipFill rotWithShape="1">
          <a:blip r:embed="rId5">
            <a:alphaModFix/>
          </a:blip>
          <a:srcRect b="0" l="0" r="0" t="0"/>
          <a:stretch/>
        </p:blipFill>
        <p:spPr>
          <a:xfrm>
            <a:off x="6308034" y="1152072"/>
            <a:ext cx="5426764" cy="5290931"/>
          </a:xfrm>
          <a:prstGeom prst="rect">
            <a:avLst/>
          </a:prstGeom>
          <a:noFill/>
          <a:ln>
            <a:noFill/>
          </a:ln>
        </p:spPr>
      </p:pic>
      <p:sp>
        <p:nvSpPr>
          <p:cNvPr id="229" name="Google Shape;229;p10"/>
          <p:cNvSpPr txBox="1"/>
          <p:nvPr/>
        </p:nvSpPr>
        <p:spPr>
          <a:xfrm>
            <a:off x="6872373" y="695750"/>
            <a:ext cx="27150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Correlation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3" name="Shape 233"/>
        <p:cNvGrpSpPr/>
        <p:nvPr/>
      </p:nvGrpSpPr>
      <p:grpSpPr>
        <a:xfrm>
          <a:off x="0" y="0"/>
          <a:ext cx="0" cy="0"/>
          <a:chOff x="0" y="0"/>
          <a:chExt cx="0" cy="0"/>
        </a:xfrm>
      </p:grpSpPr>
      <p:pic>
        <p:nvPicPr>
          <p:cNvPr id="234" name="Google Shape;234;p11"/>
          <p:cNvPicPr preferRelativeResize="0"/>
          <p:nvPr/>
        </p:nvPicPr>
        <p:blipFill rotWithShape="1">
          <a:blip r:embed="rId3">
            <a:alphaModFix/>
          </a:blip>
          <a:srcRect b="0" l="0" r="0" t="0"/>
          <a:stretch/>
        </p:blipFill>
        <p:spPr>
          <a:xfrm>
            <a:off x="457202" y="465112"/>
            <a:ext cx="5426764" cy="2618414"/>
          </a:xfrm>
          <a:prstGeom prst="rect">
            <a:avLst/>
          </a:prstGeom>
          <a:noFill/>
          <a:ln>
            <a:noFill/>
          </a:ln>
        </p:spPr>
      </p:pic>
      <p:pic>
        <p:nvPicPr>
          <p:cNvPr id="235" name="Google Shape;235;p11"/>
          <p:cNvPicPr preferRelativeResize="0"/>
          <p:nvPr/>
        </p:nvPicPr>
        <p:blipFill rotWithShape="1">
          <a:blip r:embed="rId4">
            <a:alphaModFix/>
          </a:blip>
          <a:srcRect b="0" l="0" r="0" t="0"/>
          <a:stretch/>
        </p:blipFill>
        <p:spPr>
          <a:xfrm>
            <a:off x="457201" y="3756437"/>
            <a:ext cx="5426764" cy="2509878"/>
          </a:xfrm>
          <a:prstGeom prst="rect">
            <a:avLst/>
          </a:prstGeom>
          <a:noFill/>
          <a:ln>
            <a:noFill/>
          </a:ln>
        </p:spPr>
      </p:pic>
      <p:sp>
        <p:nvSpPr>
          <p:cNvPr id="236" name="Google Shape;236;p11"/>
          <p:cNvSpPr/>
          <p:nvPr/>
        </p:nvSpPr>
        <p:spPr>
          <a:xfrm>
            <a:off x="6050280" y="0"/>
            <a:ext cx="9144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1"/>
          <p:cNvSpPr/>
          <p:nvPr/>
        </p:nvSpPr>
        <p:spPr>
          <a:xfrm>
            <a:off x="0" y="3383280"/>
            <a:ext cx="6126480"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8" name="Google Shape;238;p11"/>
          <p:cNvPicPr preferRelativeResize="0"/>
          <p:nvPr/>
        </p:nvPicPr>
        <p:blipFill rotWithShape="1">
          <a:blip r:embed="rId5">
            <a:alphaModFix/>
          </a:blip>
          <a:srcRect b="0" l="0" r="0" t="0"/>
          <a:stretch/>
        </p:blipFill>
        <p:spPr>
          <a:xfrm>
            <a:off x="6308034" y="1749016"/>
            <a:ext cx="5426764" cy="3215357"/>
          </a:xfrm>
          <a:prstGeom prst="rect">
            <a:avLst/>
          </a:prstGeom>
          <a:noFill/>
          <a:ln>
            <a:noFill/>
          </a:ln>
        </p:spPr>
      </p:pic>
      <p:sp>
        <p:nvSpPr>
          <p:cNvPr id="239" name="Google Shape;239;p11"/>
          <p:cNvSpPr txBox="1"/>
          <p:nvPr/>
        </p:nvSpPr>
        <p:spPr>
          <a:xfrm>
            <a:off x="7224115" y="1579739"/>
            <a:ext cx="359460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Understanding the installment column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3" name="Shape 243"/>
        <p:cNvGrpSpPr/>
        <p:nvPr/>
      </p:nvGrpSpPr>
      <p:grpSpPr>
        <a:xfrm>
          <a:off x="0" y="0"/>
          <a:ext cx="0" cy="0"/>
          <a:chOff x="0" y="0"/>
          <a:chExt cx="0" cy="0"/>
        </a:xfrm>
      </p:grpSpPr>
      <p:sp>
        <p:nvSpPr>
          <p:cNvPr id="244" name="Google Shape;244;p12"/>
          <p:cNvSpPr/>
          <p:nvPr/>
        </p:nvSpPr>
        <p:spPr>
          <a:xfrm>
            <a:off x="0" y="0"/>
            <a:ext cx="12192000" cy="6858000"/>
          </a:xfrm>
          <a:prstGeom prst="rect">
            <a:avLst/>
          </a:prstGeom>
          <a:solidFill>
            <a:srgbClr val="7F7F7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2"/>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6" name="Google Shape;246;p12"/>
          <p:cNvPicPr preferRelativeResize="0"/>
          <p:nvPr/>
        </p:nvPicPr>
        <p:blipFill rotWithShape="1">
          <a:blip r:embed="rId3">
            <a:alphaModFix/>
          </a:blip>
          <a:srcRect b="0" l="0" r="0" t="0"/>
          <a:stretch/>
        </p:blipFill>
        <p:spPr>
          <a:xfrm>
            <a:off x="537705" y="2307102"/>
            <a:ext cx="5400478" cy="2200695"/>
          </a:xfrm>
          <a:prstGeom prst="rect">
            <a:avLst/>
          </a:prstGeom>
          <a:noFill/>
          <a:ln>
            <a:noFill/>
          </a:ln>
        </p:spPr>
      </p:pic>
      <p:cxnSp>
        <p:nvCxnSpPr>
          <p:cNvPr id="247" name="Google Shape;247;p12"/>
          <p:cNvCxnSpPr/>
          <p:nvPr/>
        </p:nvCxnSpPr>
        <p:spPr>
          <a:xfrm>
            <a:off x="6079958" y="1143000"/>
            <a:ext cx="0" cy="4572000"/>
          </a:xfrm>
          <a:prstGeom prst="straightConnector1">
            <a:avLst/>
          </a:prstGeom>
          <a:noFill/>
          <a:ln cap="flat" cmpd="sng" w="9525">
            <a:solidFill>
              <a:srgbClr val="4E4E4E"/>
            </a:solidFill>
            <a:prstDash val="solid"/>
            <a:miter lim="800000"/>
            <a:headEnd len="sm" w="sm" type="none"/>
            <a:tailEnd len="sm" w="sm" type="none"/>
          </a:ln>
        </p:spPr>
      </p:cxnSp>
      <p:pic>
        <p:nvPicPr>
          <p:cNvPr id="248" name="Google Shape;248;p12"/>
          <p:cNvPicPr preferRelativeResize="0"/>
          <p:nvPr/>
        </p:nvPicPr>
        <p:blipFill rotWithShape="1">
          <a:blip r:embed="rId4">
            <a:alphaModFix/>
          </a:blip>
          <a:srcRect b="0" l="0" r="0" t="0"/>
          <a:stretch/>
        </p:blipFill>
        <p:spPr>
          <a:xfrm>
            <a:off x="6253817" y="1350498"/>
            <a:ext cx="5294715" cy="3779429"/>
          </a:xfrm>
          <a:prstGeom prst="rect">
            <a:avLst/>
          </a:prstGeom>
          <a:noFill/>
          <a:ln>
            <a:noFill/>
          </a:ln>
        </p:spPr>
      </p:pic>
      <p:sp>
        <p:nvSpPr>
          <p:cNvPr id="249" name="Google Shape;249;p12"/>
          <p:cNvSpPr txBox="1"/>
          <p:nvPr/>
        </p:nvSpPr>
        <p:spPr>
          <a:xfrm>
            <a:off x="1696287" y="1842053"/>
            <a:ext cx="271668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Looking at Grades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253" name="Shape 253"/>
        <p:cNvGrpSpPr/>
        <p:nvPr/>
      </p:nvGrpSpPr>
      <p:grpSpPr>
        <a:xfrm>
          <a:off x="0" y="0"/>
          <a:ext cx="0" cy="0"/>
          <a:chOff x="0" y="0"/>
          <a:chExt cx="0" cy="0"/>
        </a:xfrm>
      </p:grpSpPr>
      <p:sp>
        <p:nvSpPr>
          <p:cNvPr id="254" name="Google Shape;254;p13"/>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3"/>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3"/>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13"/>
          <p:cNvSpPr txBox="1"/>
          <p:nvPr>
            <p:ph type="title"/>
          </p:nvPr>
        </p:nvSpPr>
        <p:spPr>
          <a:xfrm>
            <a:off x="633026" y="554270"/>
            <a:ext cx="1052070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b="1" i="1" lang="en-US" sz="3200" u="sng">
                <a:latin typeface="Calibri"/>
                <a:ea typeface="Calibri"/>
                <a:cs typeface="Calibri"/>
                <a:sym typeface="Calibri"/>
              </a:rPr>
              <a:t>METHODOLOGY</a:t>
            </a:r>
            <a:endParaRPr/>
          </a:p>
        </p:txBody>
      </p:sp>
      <p:sp>
        <p:nvSpPr>
          <p:cNvPr id="258" name="Google Shape;258;p13"/>
          <p:cNvSpPr txBox="1"/>
          <p:nvPr>
            <p:ph idx="1" type="body"/>
          </p:nvPr>
        </p:nvSpPr>
        <p:spPr>
          <a:xfrm>
            <a:off x="379752" y="1773816"/>
            <a:ext cx="4936067" cy="39851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Font typeface="Noto Sans Symbols"/>
              <a:buChar char="❑"/>
            </a:pPr>
            <a:r>
              <a:rPr lang="en-US" sz="2000">
                <a:latin typeface="Times New Roman"/>
                <a:ea typeface="Times New Roman"/>
                <a:cs typeface="Times New Roman"/>
                <a:sym typeface="Times New Roman"/>
              </a:rPr>
              <a:t>  CLEANSING AND PREPROCESSING</a:t>
            </a:r>
            <a:endParaRPr/>
          </a:p>
          <a:p>
            <a:pPr indent="-228600" lvl="0" marL="228600" rtl="0" algn="l">
              <a:lnSpc>
                <a:spcPct val="90000"/>
              </a:lnSpc>
              <a:spcBef>
                <a:spcPts val="1000"/>
              </a:spcBef>
              <a:spcAft>
                <a:spcPts val="0"/>
              </a:spcAft>
              <a:buClr>
                <a:schemeClr val="lt1"/>
              </a:buClr>
              <a:buSzPts val="2000"/>
              <a:buFont typeface="Noto Sans Symbols"/>
              <a:buChar char="❑"/>
            </a:pPr>
            <a:r>
              <a:rPr lang="en-US" sz="2000">
                <a:latin typeface="Times New Roman"/>
                <a:ea typeface="Times New Roman"/>
                <a:cs typeface="Times New Roman"/>
                <a:sym typeface="Times New Roman"/>
              </a:rPr>
              <a:t>  FEATURE SELECTION</a:t>
            </a:r>
            <a:endParaRPr/>
          </a:p>
        </p:txBody>
      </p:sp>
      <p:sp>
        <p:nvSpPr>
          <p:cNvPr id="259" name="Google Shape;259;p13"/>
          <p:cNvSpPr/>
          <p:nvPr/>
        </p:nvSpPr>
        <p:spPr>
          <a:xfrm>
            <a:off x="3124200" y="3076501"/>
            <a:ext cx="184731" cy="100027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br>
              <a:rPr b="0"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a:p>
            <a:pPr indent="0" lvl="0" marL="0" marR="0" rtl="0" algn="l">
              <a:spcBef>
                <a:spcPts val="60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graphicFrame>
        <p:nvGraphicFramePr>
          <p:cNvPr id="260" name="Google Shape;260;p13"/>
          <p:cNvGraphicFramePr/>
          <p:nvPr/>
        </p:nvGraphicFramePr>
        <p:xfrm>
          <a:off x="5452053" y="1408371"/>
          <a:ext cx="3000000" cy="3000000"/>
        </p:xfrm>
        <a:graphic>
          <a:graphicData uri="http://schemas.openxmlformats.org/drawingml/2006/table">
            <a:tbl>
              <a:tblPr>
                <a:noFill/>
                <a:tableStyleId>{347CC552-B643-45C7-A3E6-64566788E3FC}</a:tableStyleId>
              </a:tblPr>
              <a:tblGrid>
                <a:gridCol w="3068100"/>
                <a:gridCol w="3402850"/>
              </a:tblGrid>
              <a:tr h="649000">
                <a:tc>
                  <a:txBody>
                    <a:bodyPr/>
                    <a:lstStyle/>
                    <a:p>
                      <a:pPr indent="0" lvl="0" marL="0" marR="0" rtl="0" algn="l">
                        <a:spcBef>
                          <a:spcPts val="0"/>
                        </a:spcBef>
                        <a:spcAft>
                          <a:spcPts val="0"/>
                        </a:spcAft>
                        <a:buNone/>
                      </a:pPr>
                      <a:r>
                        <a:rPr b="1" i="0" lang="en-US" sz="1700" u="none" cap="none" strike="noStrike">
                          <a:solidFill>
                            <a:srgbClr val="FFFFFF"/>
                          </a:solidFill>
                          <a:latin typeface="Times New Roman"/>
                          <a:ea typeface="Times New Roman"/>
                          <a:cs typeface="Times New Roman"/>
                          <a:sym typeface="Times New Roman"/>
                        </a:rPr>
                        <a:t>Evaluating Data</a:t>
                      </a:r>
                      <a:endParaRPr b="1" sz="1700" u="none" cap="none" strike="noStrike">
                        <a:solidFill>
                          <a:srgbClr val="FFFFFF"/>
                        </a:solidFill>
                      </a:endParaRPr>
                    </a:p>
                  </a:txBody>
                  <a:tcPr marT="148625" marB="148625" marR="148625" marL="247700">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spcBef>
                          <a:spcPts val="0"/>
                        </a:spcBef>
                        <a:spcAft>
                          <a:spcPts val="0"/>
                        </a:spcAft>
                        <a:buNone/>
                      </a:pPr>
                      <a:r>
                        <a:rPr b="1" i="0" lang="en-US" sz="1700" u="none" cap="none" strike="noStrike">
                          <a:solidFill>
                            <a:srgbClr val="FFFFFF"/>
                          </a:solidFill>
                          <a:latin typeface="Times New Roman"/>
                          <a:ea typeface="Times New Roman"/>
                          <a:cs typeface="Times New Roman"/>
                          <a:sym typeface="Times New Roman"/>
                        </a:rPr>
                        <a:t>Count</a:t>
                      </a:r>
                      <a:endParaRPr b="1" sz="1700" u="none" cap="none" strike="noStrike">
                        <a:solidFill>
                          <a:srgbClr val="FFFFFF"/>
                        </a:solidFill>
                      </a:endParaRPr>
                    </a:p>
                  </a:txBody>
                  <a:tcPr marT="148625" marB="148625" marR="148625" marL="247700">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r>
              <a:tr h="649000">
                <a:tc>
                  <a:txBody>
                    <a:bodyPr/>
                    <a:lstStyle/>
                    <a:p>
                      <a:pPr indent="0" lvl="0" marL="0" marR="0" rtl="0" algn="l">
                        <a:spcBef>
                          <a:spcPts val="0"/>
                        </a:spcBef>
                        <a:spcAft>
                          <a:spcPts val="0"/>
                        </a:spcAft>
                        <a:buNone/>
                      </a:pPr>
                      <a:r>
                        <a:rPr b="0" i="0" lang="en-US" sz="1700" u="none" cap="none" strike="noStrike">
                          <a:solidFill>
                            <a:srgbClr val="FEFEFE"/>
                          </a:solidFill>
                          <a:latin typeface="Times New Roman"/>
                          <a:ea typeface="Times New Roman"/>
                          <a:cs typeface="Times New Roman"/>
                          <a:sym typeface="Times New Roman"/>
                        </a:rPr>
                        <a:t>Total Row Count</a:t>
                      </a:r>
                      <a:endParaRPr sz="1700" u="none" cap="none" strike="noStrike">
                        <a:solidFill>
                          <a:srgbClr val="FEFEFE"/>
                        </a:solidFill>
                      </a:endParaRPr>
                    </a:p>
                  </a:txBody>
                  <a:tcPr marT="148625" marB="148625" marR="148625" marL="247700">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just">
                        <a:spcBef>
                          <a:spcPts val="0"/>
                        </a:spcBef>
                        <a:spcAft>
                          <a:spcPts val="0"/>
                        </a:spcAft>
                        <a:buNone/>
                      </a:pPr>
                      <a:r>
                        <a:rPr b="0" i="0" lang="en-US" sz="1700" u="none" cap="none" strike="noStrike">
                          <a:solidFill>
                            <a:srgbClr val="FEFEFE"/>
                          </a:solidFill>
                          <a:latin typeface="Times New Roman"/>
                          <a:ea typeface="Times New Roman"/>
                          <a:cs typeface="Times New Roman"/>
                          <a:sym typeface="Times New Roman"/>
                        </a:rPr>
                        <a:t>66553425</a:t>
                      </a:r>
                      <a:endParaRPr sz="1700" u="none" cap="none" strike="noStrike">
                        <a:solidFill>
                          <a:srgbClr val="FEFEFE"/>
                        </a:solidFill>
                      </a:endParaRPr>
                    </a:p>
                  </a:txBody>
                  <a:tcPr marT="148625" marB="148625" marR="148625" marL="247700">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r>
              <a:tr h="934275">
                <a:tc>
                  <a:txBody>
                    <a:bodyPr/>
                    <a:lstStyle/>
                    <a:p>
                      <a:pPr indent="0" lvl="0" marL="0" marR="0" rtl="0" algn="l">
                        <a:spcBef>
                          <a:spcPts val="0"/>
                        </a:spcBef>
                        <a:spcAft>
                          <a:spcPts val="0"/>
                        </a:spcAft>
                        <a:buNone/>
                      </a:pPr>
                      <a:r>
                        <a:rPr b="0" i="0" lang="en-US" sz="1700" u="none" cap="none" strike="noStrike">
                          <a:solidFill>
                            <a:srgbClr val="FEFEFE"/>
                          </a:solidFill>
                          <a:latin typeface="Times New Roman"/>
                          <a:ea typeface="Times New Roman"/>
                          <a:cs typeface="Times New Roman"/>
                          <a:sym typeface="Times New Roman"/>
                        </a:rPr>
                        <a:t>Total Missing Values in Dataset</a:t>
                      </a:r>
                      <a:endParaRPr sz="1700" u="none" cap="none" strike="noStrike">
                        <a:solidFill>
                          <a:srgbClr val="FEFEFE"/>
                        </a:solidFill>
                      </a:endParaRPr>
                    </a:p>
                  </a:txBody>
                  <a:tcPr marT="148625" marB="148625" marR="148625" marL="247700">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b="0" i="0" lang="en-US" sz="1700" u="none" cap="none" strike="noStrike">
                          <a:solidFill>
                            <a:srgbClr val="FEFEFE"/>
                          </a:solidFill>
                          <a:latin typeface="Times New Roman"/>
                          <a:ea typeface="Times New Roman"/>
                          <a:cs typeface="Times New Roman"/>
                          <a:sym typeface="Times New Roman"/>
                        </a:rPr>
                        <a:t>17998490</a:t>
                      </a:r>
                      <a:endParaRPr sz="1700" u="none" cap="none" strike="noStrike">
                        <a:solidFill>
                          <a:srgbClr val="FEFEFE"/>
                        </a:solidFill>
                      </a:endParaRPr>
                    </a:p>
                  </a:txBody>
                  <a:tcPr marT="148625" marB="148625" marR="148625" marL="247700">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r>
              <a:tr h="1504825">
                <a:tc gridSpan="2">
                  <a:txBody>
                    <a:bodyPr/>
                    <a:lstStyle/>
                    <a:p>
                      <a:pPr indent="0" lvl="0" marL="0" marR="0" rtl="0" algn="just">
                        <a:spcBef>
                          <a:spcPts val="0"/>
                        </a:spcBef>
                        <a:spcAft>
                          <a:spcPts val="0"/>
                        </a:spcAft>
                        <a:buNone/>
                      </a:pPr>
                      <a:r>
                        <a:rPr b="0" i="0" lang="en-US" sz="1700" u="none" cap="none" strike="noStrike">
                          <a:solidFill>
                            <a:srgbClr val="FEFEFE"/>
                          </a:solidFill>
                          <a:latin typeface="Times New Roman"/>
                          <a:ea typeface="Times New Roman"/>
                          <a:cs typeface="Times New Roman"/>
                          <a:sym typeface="Times New Roman"/>
                        </a:rPr>
                        <a:t>Total Percentage = (missing_values/total_values)*100</a:t>
                      </a:r>
                      <a:endParaRPr/>
                    </a:p>
                    <a:p>
                      <a:pPr indent="0" lvl="0" marL="0" marR="0" rtl="0" algn="just">
                        <a:spcBef>
                          <a:spcPts val="0"/>
                        </a:spcBef>
                        <a:spcAft>
                          <a:spcPts val="0"/>
                        </a:spcAft>
                        <a:buNone/>
                      </a:pPr>
                      <a:r>
                        <a:t/>
                      </a:r>
                      <a:endParaRPr sz="1700" u="none" cap="none" strike="noStrike">
                        <a:solidFill>
                          <a:srgbClr val="FEFEFE"/>
                        </a:solidFill>
                      </a:endParaRPr>
                    </a:p>
                    <a:p>
                      <a:pPr indent="0" lvl="0" marL="0" marR="0" rtl="0" algn="ctr">
                        <a:spcBef>
                          <a:spcPts val="0"/>
                        </a:spcBef>
                        <a:spcAft>
                          <a:spcPts val="0"/>
                        </a:spcAft>
                        <a:buNone/>
                      </a:pPr>
                      <a:r>
                        <a:rPr b="1" i="0" lang="en-US" sz="1700" u="none" cap="none" strike="noStrike">
                          <a:solidFill>
                            <a:srgbClr val="FEFEFE"/>
                          </a:solidFill>
                          <a:latin typeface="Times New Roman"/>
                          <a:ea typeface="Times New Roman"/>
                          <a:cs typeface="Times New Roman"/>
                          <a:sym typeface="Times New Roman"/>
                        </a:rPr>
                        <a:t>Hence, the total percentage of missing values in dataset is 27.043672057448582</a:t>
                      </a:r>
                      <a:endParaRPr b="1" sz="1700" u="none" cap="none" strike="noStrike">
                        <a:solidFill>
                          <a:srgbClr val="FEFEFE"/>
                        </a:solidFill>
                      </a:endParaRPr>
                    </a:p>
                  </a:txBody>
                  <a:tcPr marT="148625" marB="148625" marR="148625" marL="2477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14901"/>
                      </a:srgbClr>
                    </a:solidFill>
                  </a:tcPr>
                </a:tc>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4" name="Shape 264"/>
        <p:cNvGrpSpPr/>
        <p:nvPr/>
      </p:nvGrpSpPr>
      <p:grpSpPr>
        <a:xfrm>
          <a:off x="0" y="0"/>
          <a:ext cx="0" cy="0"/>
          <a:chOff x="0" y="0"/>
          <a:chExt cx="0" cy="0"/>
        </a:xfrm>
      </p:grpSpPr>
      <p:sp>
        <p:nvSpPr>
          <p:cNvPr id="265" name="Google Shape;265;p14"/>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4"/>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4"/>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4"/>
          <p:cNvSpPr txBox="1"/>
          <p:nvPr>
            <p:ph type="title"/>
          </p:nvPr>
        </p:nvSpPr>
        <p:spPr>
          <a:xfrm>
            <a:off x="4204716" y="123410"/>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alibri"/>
              <a:buNone/>
            </a:pPr>
            <a:r>
              <a:rPr b="1" i="1" lang="en-US" sz="3600">
                <a:latin typeface="Calibri"/>
                <a:ea typeface="Calibri"/>
                <a:cs typeface="Calibri"/>
                <a:sym typeface="Calibri"/>
              </a:rPr>
              <a:t>Cleansing and Pre-processing</a:t>
            </a:r>
            <a:endParaRPr/>
          </a:p>
        </p:txBody>
      </p:sp>
      <p:pic>
        <p:nvPicPr>
          <p:cNvPr descr="Data Cleaning and Preprocessing - Analytics Vidhya - Medium" id="269" name="Google Shape;269;p14"/>
          <p:cNvPicPr preferRelativeResize="0"/>
          <p:nvPr/>
        </p:nvPicPr>
        <p:blipFill rotWithShape="1">
          <a:blip r:embed="rId3">
            <a:alphaModFix/>
          </a:blip>
          <a:srcRect b="0" l="0" r="0" t="0"/>
          <a:stretch/>
        </p:blipFill>
        <p:spPr>
          <a:xfrm>
            <a:off x="122040" y="2285345"/>
            <a:ext cx="3783978" cy="2525805"/>
          </a:xfrm>
          <a:prstGeom prst="rect">
            <a:avLst/>
          </a:prstGeom>
          <a:noFill/>
          <a:ln>
            <a:noFill/>
          </a:ln>
        </p:spPr>
      </p:pic>
      <p:sp>
        <p:nvSpPr>
          <p:cNvPr id="270" name="Google Shape;270;p14"/>
          <p:cNvSpPr txBox="1"/>
          <p:nvPr>
            <p:ph idx="1" type="body"/>
          </p:nvPr>
        </p:nvSpPr>
        <p:spPr>
          <a:xfrm>
            <a:off x="4206241" y="1316450"/>
            <a:ext cx="7863719" cy="511085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rPr b="1" lang="en-US" sz="2200" u="sng"/>
              <a:t>A ) Importing the Data and removing unnecessary columns</a:t>
            </a:r>
            <a:endParaRPr/>
          </a:p>
          <a:p>
            <a:pPr indent="-228600" lvl="0" marL="228600" rtl="0" algn="just">
              <a:lnSpc>
                <a:spcPct val="90000"/>
              </a:lnSpc>
              <a:spcBef>
                <a:spcPts val="1000"/>
              </a:spcBef>
              <a:spcAft>
                <a:spcPts val="0"/>
              </a:spcAft>
              <a:buClr>
                <a:schemeClr val="lt1"/>
              </a:buClr>
              <a:buSzPts val="1800"/>
              <a:buChar char="•"/>
            </a:pPr>
            <a:r>
              <a:rPr lang="en-US" sz="1800"/>
              <a:t>Columns with empty values for most of the rows as well as columns with the same values across all rows are dropped in order to have a cleaner dataset</a:t>
            </a:r>
            <a:endParaRPr/>
          </a:p>
          <a:p>
            <a:pPr indent="-228600" lvl="0" marL="228600" rtl="0" algn="just">
              <a:lnSpc>
                <a:spcPct val="90000"/>
              </a:lnSpc>
              <a:spcBef>
                <a:spcPts val="1000"/>
              </a:spcBef>
              <a:spcAft>
                <a:spcPts val="0"/>
              </a:spcAft>
              <a:buClr>
                <a:schemeClr val="lt1"/>
              </a:buClr>
              <a:buSzPts val="1800"/>
              <a:buChar char="•"/>
            </a:pPr>
            <a:r>
              <a:rPr lang="en-US" sz="1800"/>
              <a:t>Further, we have dropped unnecessary columns which are not required in order to make a more cleaner dataset</a:t>
            </a:r>
            <a:endParaRPr/>
          </a:p>
          <a:p>
            <a:pPr indent="-228600" lvl="0" marL="228600" rtl="0" algn="just">
              <a:lnSpc>
                <a:spcPct val="90000"/>
              </a:lnSpc>
              <a:spcBef>
                <a:spcPts val="1000"/>
              </a:spcBef>
              <a:spcAft>
                <a:spcPts val="0"/>
              </a:spcAft>
              <a:buClr>
                <a:schemeClr val="lt1"/>
              </a:buClr>
              <a:buSzPts val="1800"/>
              <a:buChar char="•"/>
            </a:pPr>
            <a:r>
              <a:rPr lang="en-US" sz="1800"/>
              <a:t>We have taken the sum of the missing values in the dataset and divided it with the total values. After which,  we have calculated the total percentage of missing values in the data as per the total values</a:t>
            </a:r>
            <a:br>
              <a:rPr b="0" lang="en-US" sz="1800"/>
            </a:br>
            <a:endParaRPr b="0" sz="1800"/>
          </a:p>
          <a:p>
            <a:pPr indent="-228600" lvl="0" marL="228600" rtl="0" algn="just">
              <a:lnSpc>
                <a:spcPct val="90000"/>
              </a:lnSpc>
              <a:spcBef>
                <a:spcPts val="1000"/>
              </a:spcBef>
              <a:spcAft>
                <a:spcPts val="0"/>
              </a:spcAft>
              <a:buClr>
                <a:schemeClr val="lt1"/>
              </a:buClr>
              <a:buSzPts val="1800"/>
              <a:buChar char="•"/>
            </a:pPr>
            <a:r>
              <a:rPr lang="en-US" sz="1800"/>
              <a:t>We then created more cleaner data by dropping all the columns which have missing values more than 50% </a:t>
            </a:r>
            <a:endParaRPr/>
          </a:p>
          <a:p>
            <a:pPr indent="-228600" lvl="0" marL="228600" rtl="0" algn="just">
              <a:lnSpc>
                <a:spcPct val="90000"/>
              </a:lnSpc>
              <a:spcBef>
                <a:spcPts val="1000"/>
              </a:spcBef>
              <a:spcAft>
                <a:spcPts val="0"/>
              </a:spcAft>
              <a:buClr>
                <a:schemeClr val="lt1"/>
              </a:buClr>
              <a:buSzPts val="1800"/>
              <a:buChar char="•"/>
            </a:pPr>
            <a:r>
              <a:rPr lang="en-US" sz="1800"/>
              <a:t>Also, we have eliminated all the target values in the dataset which has no relation with the target variable</a:t>
            </a:r>
            <a:endParaRPr b="0" sz="1800"/>
          </a:p>
          <a:p>
            <a:pPr indent="0" lvl="0" marL="0" rtl="0" algn="l">
              <a:lnSpc>
                <a:spcPct val="90000"/>
              </a:lnSpc>
              <a:spcBef>
                <a:spcPts val="1000"/>
              </a:spcBef>
              <a:spcAft>
                <a:spcPts val="0"/>
              </a:spcAft>
              <a:buClr>
                <a:schemeClr val="lt1"/>
              </a:buClr>
              <a:buSzPts val="1600"/>
              <a:buNone/>
            </a:pPr>
            <a:br>
              <a:rPr lang="en-US" sz="1600"/>
            </a:br>
            <a:endParaRPr sz="1600"/>
          </a:p>
          <a:p>
            <a:pPr indent="-127000" lvl="0" marL="228600" rtl="0" algn="l">
              <a:lnSpc>
                <a:spcPct val="90000"/>
              </a:lnSpc>
              <a:spcBef>
                <a:spcPts val="1000"/>
              </a:spcBef>
              <a:spcAft>
                <a:spcPts val="0"/>
              </a:spcAft>
              <a:buClr>
                <a:schemeClr val="lt1"/>
              </a:buClr>
              <a:buSzPts val="1600"/>
              <a:buNone/>
            </a:pPr>
            <a:r>
              <a:t/>
            </a:r>
            <a:endParaRPr b="1" sz="1600"/>
          </a:p>
          <a:p>
            <a:pPr indent="0" lvl="0" marL="0" rtl="0" algn="l">
              <a:lnSpc>
                <a:spcPct val="90000"/>
              </a:lnSpc>
              <a:spcBef>
                <a:spcPts val="1000"/>
              </a:spcBef>
              <a:spcAft>
                <a:spcPts val="0"/>
              </a:spcAft>
              <a:buClr>
                <a:schemeClr val="lt1"/>
              </a:buClr>
              <a:buSzPts val="1600"/>
              <a:buNone/>
            </a:pPr>
            <a:r>
              <a:t/>
            </a:r>
            <a:endParaRPr b="1"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274" name="Shape 274"/>
        <p:cNvGrpSpPr/>
        <p:nvPr/>
      </p:nvGrpSpPr>
      <p:grpSpPr>
        <a:xfrm>
          <a:off x="0" y="0"/>
          <a:ext cx="0" cy="0"/>
          <a:chOff x="0" y="0"/>
          <a:chExt cx="0" cy="0"/>
        </a:xfrm>
      </p:grpSpPr>
      <p:sp>
        <p:nvSpPr>
          <p:cNvPr id="275" name="Google Shape;275;p15"/>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5"/>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5"/>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15"/>
          <p:cNvSpPr txBox="1"/>
          <p:nvPr>
            <p:ph type="title"/>
          </p:nvPr>
        </p:nvSpPr>
        <p:spPr>
          <a:xfrm>
            <a:off x="833002" y="448253"/>
            <a:ext cx="10520702"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100"/>
              <a:buFont typeface="Calibri"/>
              <a:buNone/>
            </a:pPr>
            <a:br>
              <a:rPr b="0" lang="en-US" sz="2100"/>
            </a:br>
            <a:r>
              <a:rPr b="1" lang="en-US" sz="2100" u="sng">
                <a:latin typeface="Calibri"/>
                <a:ea typeface="Calibri"/>
                <a:cs typeface="Calibri"/>
                <a:sym typeface="Calibri"/>
              </a:rPr>
              <a:t>B)  Implementing Mice to fill missing values</a:t>
            </a:r>
            <a:br>
              <a:rPr b="1" lang="en-US" sz="2100" u="sng">
                <a:latin typeface="Calibri"/>
                <a:ea typeface="Calibri"/>
                <a:cs typeface="Calibri"/>
                <a:sym typeface="Calibri"/>
              </a:rPr>
            </a:br>
            <a:r>
              <a:rPr b="1" lang="en-US" sz="2100" u="sng">
                <a:latin typeface="Calibri"/>
                <a:ea typeface="Calibri"/>
                <a:cs typeface="Calibri"/>
                <a:sym typeface="Calibri"/>
              </a:rPr>
              <a:t>MICE – Multiple Imputation by Chained Equations</a:t>
            </a:r>
            <a:br>
              <a:rPr lang="en-US" sz="2100"/>
            </a:br>
            <a:endParaRPr sz="2100"/>
          </a:p>
        </p:txBody>
      </p:sp>
      <p:sp>
        <p:nvSpPr>
          <p:cNvPr id="279" name="Google Shape;279;p15"/>
          <p:cNvSpPr txBox="1"/>
          <p:nvPr>
            <p:ph idx="1" type="body"/>
          </p:nvPr>
        </p:nvSpPr>
        <p:spPr>
          <a:xfrm>
            <a:off x="121920" y="1921566"/>
            <a:ext cx="5690754" cy="3922644"/>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lt1"/>
              </a:buClr>
              <a:buSzPts val="2040"/>
              <a:buChar char="•"/>
            </a:pPr>
            <a:r>
              <a:rPr lang="en-US" sz="2040">
                <a:latin typeface="Times New Roman"/>
                <a:ea typeface="Times New Roman"/>
                <a:cs typeface="Times New Roman"/>
                <a:sym typeface="Times New Roman"/>
              </a:rPr>
              <a:t>Missing data is predicted by observed data, using a sequential algorithm that is allowed to proceed to convergence</a:t>
            </a:r>
            <a:endParaRPr b="0" sz="2040">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2040"/>
              <a:buNone/>
            </a:pPr>
            <a:r>
              <a:rPr lang="en-US" sz="2040">
                <a:latin typeface="Times New Roman"/>
                <a:ea typeface="Times New Roman"/>
                <a:cs typeface="Times New Roman"/>
                <a:sym typeface="Times New Roman"/>
              </a:rPr>
              <a:t>(1) We have started filling in the missing data with plausible guesses at what the values might be</a:t>
            </a:r>
            <a:endParaRPr b="0" sz="2040">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2040"/>
              <a:buNone/>
            </a:pPr>
            <a:r>
              <a:rPr lang="en-US" sz="2040">
                <a:latin typeface="Times New Roman"/>
                <a:ea typeface="Times New Roman"/>
                <a:cs typeface="Times New Roman"/>
                <a:sym typeface="Times New Roman"/>
              </a:rPr>
              <a:t>(2) For each variable, we have predicted the missing values by modeling the observed values as a function of the other variables </a:t>
            </a:r>
            <a:endParaRPr b="0" sz="204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2040"/>
              <a:buChar char="•"/>
            </a:pPr>
            <a:r>
              <a:rPr lang="en-US" sz="2040">
                <a:latin typeface="Times New Roman"/>
                <a:ea typeface="Times New Roman"/>
                <a:cs typeface="Times New Roman"/>
                <a:sym typeface="Times New Roman"/>
              </a:rPr>
              <a:t>At each step, we have updated the predictions of the missing values</a:t>
            </a:r>
            <a:endParaRPr/>
          </a:p>
          <a:p>
            <a:pPr indent="-228600" lvl="0" marL="228600" rtl="0" algn="just">
              <a:lnSpc>
                <a:spcPct val="70000"/>
              </a:lnSpc>
              <a:spcBef>
                <a:spcPts val="1000"/>
              </a:spcBef>
              <a:spcAft>
                <a:spcPts val="0"/>
              </a:spcAft>
              <a:buClr>
                <a:schemeClr val="lt1"/>
              </a:buClr>
              <a:buSzPts val="2040"/>
              <a:buChar char="•"/>
            </a:pPr>
            <a:r>
              <a:rPr lang="en-US" sz="2040">
                <a:latin typeface="Times New Roman"/>
                <a:ea typeface="Times New Roman"/>
                <a:cs typeface="Times New Roman"/>
                <a:sym typeface="Times New Roman"/>
              </a:rPr>
              <a:t>Further, we have calculated stats model imputation formulas and updated the values available in the specified range</a:t>
            </a:r>
            <a:endParaRPr b="0" sz="204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lt1"/>
              </a:buClr>
              <a:buSzPts val="1360"/>
              <a:buNone/>
            </a:pPr>
            <a:br>
              <a:rPr lang="en-US" sz="1360"/>
            </a:br>
            <a:endParaRPr sz="1360"/>
          </a:p>
        </p:txBody>
      </p:sp>
      <p:pic>
        <p:nvPicPr>
          <p:cNvPr id="280" name="Google Shape;280;p15"/>
          <p:cNvPicPr preferRelativeResize="0"/>
          <p:nvPr/>
        </p:nvPicPr>
        <p:blipFill rotWithShape="1">
          <a:blip r:embed="rId3">
            <a:alphaModFix/>
          </a:blip>
          <a:srcRect b="0" l="0" r="0" t="0"/>
          <a:stretch/>
        </p:blipFill>
        <p:spPr>
          <a:xfrm>
            <a:off x="6096000" y="2025748"/>
            <a:ext cx="5974080" cy="3058437"/>
          </a:xfrm>
          <a:prstGeom prst="rect">
            <a:avLst/>
          </a:prstGeom>
          <a:noFill/>
          <a:ln>
            <a:noFill/>
          </a:ln>
        </p:spPr>
      </p:pic>
      <p:sp>
        <p:nvSpPr>
          <p:cNvPr id="281" name="Google Shape;281;p15"/>
          <p:cNvSpPr txBox="1"/>
          <p:nvPr/>
        </p:nvSpPr>
        <p:spPr>
          <a:xfrm flipH="1">
            <a:off x="7784989" y="5151451"/>
            <a:ext cx="32408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Looking at the missing values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5" name="Shape 285"/>
        <p:cNvGrpSpPr/>
        <p:nvPr/>
      </p:nvGrpSpPr>
      <p:grpSpPr>
        <a:xfrm>
          <a:off x="0" y="0"/>
          <a:ext cx="0" cy="0"/>
          <a:chOff x="0" y="0"/>
          <a:chExt cx="0" cy="0"/>
        </a:xfrm>
      </p:grpSpPr>
      <p:sp>
        <p:nvSpPr>
          <p:cNvPr id="286" name="Google Shape;286;p16"/>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7" name="Google Shape;287;p16"/>
          <p:cNvPicPr preferRelativeResize="0"/>
          <p:nvPr/>
        </p:nvPicPr>
        <p:blipFill rotWithShape="1">
          <a:blip r:embed="rId3">
            <a:alphaModFix/>
          </a:blip>
          <a:srcRect b="0" l="0" r="0" t="0"/>
          <a:stretch/>
        </p:blipFill>
        <p:spPr>
          <a:xfrm>
            <a:off x="7729151" y="921716"/>
            <a:ext cx="4378881" cy="5253797"/>
          </a:xfrm>
          <a:prstGeom prst="rect">
            <a:avLst/>
          </a:prstGeom>
          <a:noFill/>
          <a:ln>
            <a:noFill/>
          </a:ln>
        </p:spPr>
      </p:pic>
      <p:sp>
        <p:nvSpPr>
          <p:cNvPr id="288" name="Google Shape;288;p16"/>
          <p:cNvSpPr/>
          <p:nvPr/>
        </p:nvSpPr>
        <p:spPr>
          <a:xfrm>
            <a:off x="0" y="0"/>
            <a:ext cx="8663583" cy="6858478"/>
          </a:xfrm>
          <a:custGeom>
            <a:rect b="b" l="l" r="r" t="t"/>
            <a:pathLst>
              <a:path extrusionOk="0" h="6858478" w="8663583">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6"/>
          <p:cNvSpPr/>
          <p:nvPr/>
        </p:nvSpPr>
        <p:spPr>
          <a:xfrm>
            <a:off x="0" y="0"/>
            <a:ext cx="8234957" cy="6858478"/>
          </a:xfrm>
          <a:custGeom>
            <a:rect b="b" l="l" r="r" t="t"/>
            <a:pathLst>
              <a:path extrusionOk="0" h="6858478" w="8234957">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6"/>
          <p:cNvSpPr txBox="1"/>
          <p:nvPr>
            <p:ph type="title"/>
          </p:nvPr>
        </p:nvSpPr>
        <p:spPr>
          <a:xfrm>
            <a:off x="619142" y="1298793"/>
            <a:ext cx="5105798" cy="72155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200"/>
              <a:buFont typeface="Calibri"/>
              <a:buNone/>
            </a:pPr>
            <a:r>
              <a:rPr b="1" lang="en-US" sz="2200" u="sng"/>
              <a:t>C) </a:t>
            </a:r>
            <a:r>
              <a:rPr b="1" lang="en-US" sz="2200" u="sng">
                <a:latin typeface="Calibri"/>
                <a:ea typeface="Calibri"/>
                <a:cs typeface="Calibri"/>
                <a:sym typeface="Calibri"/>
              </a:rPr>
              <a:t>Normalizing Data With Sklearn.ipynb</a:t>
            </a:r>
            <a:endParaRPr sz="2200" u="sng">
              <a:latin typeface="Calibri"/>
              <a:ea typeface="Calibri"/>
              <a:cs typeface="Calibri"/>
              <a:sym typeface="Calibri"/>
            </a:endParaRPr>
          </a:p>
        </p:txBody>
      </p:sp>
      <p:sp>
        <p:nvSpPr>
          <p:cNvPr id="291" name="Google Shape;291;p16"/>
          <p:cNvSpPr txBox="1"/>
          <p:nvPr>
            <p:ph idx="1" type="body"/>
          </p:nvPr>
        </p:nvSpPr>
        <p:spPr>
          <a:xfrm>
            <a:off x="804672" y="2020824"/>
            <a:ext cx="5105798" cy="424745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We then have approached to perform Normalization on the dataset to bring the data set on the same scale</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We have splitted the dataset into 2 data frames out of which 1 needs to be normalized</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Later, we performed normalization and then  summarized the transformed data</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We have then calculated the correlation with interest rate after normalization for performing analysis and visualizations</a:t>
            </a:r>
            <a:endParaRPr/>
          </a:p>
        </p:txBody>
      </p:sp>
      <p:sp>
        <p:nvSpPr>
          <p:cNvPr id="292" name="Google Shape;292;p16"/>
          <p:cNvSpPr txBox="1"/>
          <p:nvPr/>
        </p:nvSpPr>
        <p:spPr>
          <a:xfrm>
            <a:off x="7645183" y="551906"/>
            <a:ext cx="27829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Correlation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296" name="Shape 296"/>
        <p:cNvGrpSpPr/>
        <p:nvPr/>
      </p:nvGrpSpPr>
      <p:grpSpPr>
        <a:xfrm>
          <a:off x="0" y="0"/>
          <a:ext cx="0" cy="0"/>
          <a:chOff x="0" y="0"/>
          <a:chExt cx="0" cy="0"/>
        </a:xfrm>
      </p:grpSpPr>
      <p:sp>
        <p:nvSpPr>
          <p:cNvPr id="297" name="Google Shape;297;p17"/>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7"/>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7"/>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7"/>
          <p:cNvSpPr txBox="1"/>
          <p:nvPr>
            <p:ph type="title"/>
          </p:nvPr>
        </p:nvSpPr>
        <p:spPr>
          <a:xfrm>
            <a:off x="835649" y="1080052"/>
            <a:ext cx="10520702" cy="8988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imes New Roman"/>
              <a:buNone/>
            </a:pPr>
            <a:r>
              <a:rPr b="1" i="1" lang="en-US" sz="3200">
                <a:latin typeface="Times New Roman"/>
                <a:ea typeface="Times New Roman"/>
                <a:cs typeface="Times New Roman"/>
                <a:sym typeface="Times New Roman"/>
              </a:rPr>
              <a:t>Feature Selection</a:t>
            </a:r>
            <a:endParaRPr/>
          </a:p>
        </p:txBody>
      </p:sp>
      <p:sp>
        <p:nvSpPr>
          <p:cNvPr id="301" name="Google Shape;301;p17"/>
          <p:cNvSpPr txBox="1"/>
          <p:nvPr>
            <p:ph idx="1" type="body"/>
          </p:nvPr>
        </p:nvSpPr>
        <p:spPr>
          <a:xfrm>
            <a:off x="405246" y="2191807"/>
            <a:ext cx="5594192" cy="358614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Feature engineering is the process of using domain knowledge of the data to create features that make machine learning algorithms work</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If feature engineering is done correctly, it increases the predictive power of machine learning algorithms by creating features from raw data that help facilitate the machine learning process</a:t>
            </a:r>
            <a:endParaRPr/>
          </a:p>
        </p:txBody>
      </p:sp>
      <p:pic>
        <p:nvPicPr>
          <p:cNvPr descr="Feature Selection in Machine Learning: Variable Ranking and ..." id="302" name="Google Shape;302;p17"/>
          <p:cNvPicPr preferRelativeResize="0"/>
          <p:nvPr/>
        </p:nvPicPr>
        <p:blipFill rotWithShape="1">
          <a:blip r:embed="rId3">
            <a:alphaModFix/>
          </a:blip>
          <a:srcRect b="0" l="0" r="0" t="0"/>
          <a:stretch/>
        </p:blipFill>
        <p:spPr>
          <a:xfrm>
            <a:off x="6192559" y="1840374"/>
            <a:ext cx="5594191" cy="3006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306" name="Shape 306"/>
        <p:cNvGrpSpPr/>
        <p:nvPr/>
      </p:nvGrpSpPr>
      <p:grpSpPr>
        <a:xfrm>
          <a:off x="0" y="0"/>
          <a:ext cx="0" cy="0"/>
          <a:chOff x="0" y="0"/>
          <a:chExt cx="0" cy="0"/>
        </a:xfrm>
      </p:grpSpPr>
      <p:sp>
        <p:nvSpPr>
          <p:cNvPr id="307" name="Google Shape;307;p18"/>
          <p:cNvSpPr txBox="1"/>
          <p:nvPr>
            <p:ph type="title"/>
          </p:nvPr>
        </p:nvSpPr>
        <p:spPr>
          <a:xfrm>
            <a:off x="273379" y="843082"/>
            <a:ext cx="628153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160"/>
              <a:buFont typeface="Times New Roman"/>
              <a:buNone/>
            </a:pPr>
            <a:r>
              <a:rPr b="1" lang="en-US" sz="2160" u="sng">
                <a:latin typeface="Times New Roman"/>
                <a:ea typeface="Times New Roman"/>
                <a:cs typeface="Times New Roman"/>
                <a:sym typeface="Times New Roman"/>
              </a:rPr>
              <a:t>A)  Implementing Lasso CV for feature Selection</a:t>
            </a:r>
            <a:br>
              <a:rPr b="0" lang="en-US" sz="1890"/>
            </a:br>
            <a:br>
              <a:rPr lang="en-US" sz="1890"/>
            </a:br>
            <a:endParaRPr sz="1890"/>
          </a:p>
        </p:txBody>
      </p:sp>
      <p:sp>
        <p:nvSpPr>
          <p:cNvPr id="308" name="Google Shape;308;p18"/>
          <p:cNvSpPr txBox="1"/>
          <p:nvPr>
            <p:ph idx="1" type="body"/>
          </p:nvPr>
        </p:nvSpPr>
        <p:spPr>
          <a:xfrm>
            <a:off x="106018" y="1688841"/>
            <a:ext cx="6281530" cy="3480318"/>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2200"/>
              <a:buChar char="•"/>
            </a:pPr>
            <a:r>
              <a:rPr lang="en-US" sz="2200">
                <a:latin typeface="Times New Roman"/>
                <a:ea typeface="Times New Roman"/>
                <a:cs typeface="Times New Roman"/>
                <a:sym typeface="Times New Roman"/>
              </a:rPr>
              <a:t>Lasso (“Least Absolute shrinkage and selection operator”) is  a regression analysis method that performs both variable selection and regularization in order to enhance the prediction accuracy and interpretability of the statistical model it produces</a:t>
            </a:r>
            <a:endParaRPr/>
          </a:p>
          <a:p>
            <a:pPr indent="-228600" lvl="0" marL="228600" rtl="0" algn="just">
              <a:lnSpc>
                <a:spcPct val="90000"/>
              </a:lnSpc>
              <a:spcBef>
                <a:spcPts val="1000"/>
              </a:spcBef>
              <a:spcAft>
                <a:spcPts val="0"/>
              </a:spcAft>
              <a:buClr>
                <a:schemeClr val="lt1"/>
              </a:buClr>
              <a:buSzPts val="2200"/>
              <a:buChar char="•"/>
            </a:pPr>
            <a:r>
              <a:rPr lang="en-US" sz="2200">
                <a:latin typeface="Times New Roman"/>
                <a:ea typeface="Times New Roman"/>
                <a:cs typeface="Times New Roman"/>
                <a:sym typeface="Times New Roman"/>
              </a:rPr>
              <a:t>The data is then categorized into three sets and treated differently: train, test and cv</a:t>
            </a:r>
            <a:endParaRPr/>
          </a:p>
          <a:p>
            <a:pPr indent="-228600" lvl="0" marL="228600" rtl="0" algn="just">
              <a:lnSpc>
                <a:spcPct val="90000"/>
              </a:lnSpc>
              <a:spcBef>
                <a:spcPts val="1000"/>
              </a:spcBef>
              <a:spcAft>
                <a:spcPts val="0"/>
              </a:spcAft>
              <a:buClr>
                <a:schemeClr val="lt1"/>
              </a:buClr>
              <a:buSzPts val="2200"/>
              <a:buChar char="•"/>
            </a:pPr>
            <a:r>
              <a:rPr lang="en-US" sz="2200">
                <a:latin typeface="Times New Roman"/>
                <a:ea typeface="Times New Roman"/>
                <a:cs typeface="Times New Roman"/>
                <a:sym typeface="Times New Roman"/>
              </a:rPr>
              <a:t>We then splitted the data into dependent and independent variables to perform lasso cv for variable selection</a:t>
            </a:r>
            <a:endParaRPr/>
          </a:p>
        </p:txBody>
      </p:sp>
      <p:sp>
        <p:nvSpPr>
          <p:cNvPr id="309" name="Google Shape;309;p18"/>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0" name="Google Shape;310;p18"/>
          <p:cNvSpPr/>
          <p:nvPr/>
        </p:nvSpPr>
        <p:spPr>
          <a:xfrm>
            <a:off x="6750141" y="-2"/>
            <a:ext cx="5441859" cy="5654940"/>
          </a:xfrm>
          <a:custGeom>
            <a:rect b="b" l="l" r="r" t="t"/>
            <a:pathLst>
              <a:path extrusionOk="0" h="5654940" w="5441859">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Feature Selection using LASSO" id="311" name="Google Shape;311;p18"/>
          <p:cNvPicPr preferRelativeResize="0"/>
          <p:nvPr/>
        </p:nvPicPr>
        <p:blipFill rotWithShape="1">
          <a:blip r:embed="rId3">
            <a:alphaModFix/>
          </a:blip>
          <a:srcRect b="0" l="0" r="0" t="0"/>
          <a:stretch/>
        </p:blipFill>
        <p:spPr>
          <a:xfrm>
            <a:off x="7247341" y="1019730"/>
            <a:ext cx="4944659" cy="2947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3F3F"/>
        </a:solidFill>
      </p:bgPr>
    </p:bg>
    <p:spTree>
      <p:nvGrpSpPr>
        <p:cNvPr id="315" name="Shape 315"/>
        <p:cNvGrpSpPr/>
        <p:nvPr/>
      </p:nvGrpSpPr>
      <p:grpSpPr>
        <a:xfrm>
          <a:off x="0" y="0"/>
          <a:ext cx="0" cy="0"/>
          <a:chOff x="0" y="0"/>
          <a:chExt cx="0" cy="0"/>
        </a:xfrm>
      </p:grpSpPr>
      <p:sp>
        <p:nvSpPr>
          <p:cNvPr id="316" name="Google Shape;316;p19"/>
          <p:cNvSpPr txBox="1"/>
          <p:nvPr>
            <p:ph type="title"/>
          </p:nvPr>
        </p:nvSpPr>
        <p:spPr>
          <a:xfrm>
            <a:off x="679958" y="3582874"/>
            <a:ext cx="2553735" cy="24526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Times New Roman"/>
              <a:buNone/>
            </a:pPr>
            <a:r>
              <a:rPr b="1" lang="en-US" sz="2400" u="sng">
                <a:solidFill>
                  <a:schemeClr val="lt1"/>
                </a:solidFill>
                <a:latin typeface="Times New Roman"/>
                <a:ea typeface="Times New Roman"/>
                <a:cs typeface="Times New Roman"/>
                <a:sym typeface="Times New Roman"/>
              </a:rPr>
              <a:t>B) Implementing     Feature Tools</a:t>
            </a:r>
            <a:endParaRPr/>
          </a:p>
        </p:txBody>
      </p:sp>
      <p:pic>
        <p:nvPicPr>
          <p:cNvPr descr="A Hands on Guide to Automated Feature Engineering using Featuretools" id="317" name="Google Shape;317;p19"/>
          <p:cNvPicPr preferRelativeResize="0"/>
          <p:nvPr/>
        </p:nvPicPr>
        <p:blipFill rotWithShape="1">
          <a:blip r:embed="rId3">
            <a:alphaModFix/>
          </a:blip>
          <a:srcRect b="0" l="479" r="4235" t="0"/>
          <a:stretch/>
        </p:blipFill>
        <p:spPr>
          <a:xfrm>
            <a:off x="679958" y="325199"/>
            <a:ext cx="10466343" cy="2949928"/>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18" name="Google Shape;318;p19"/>
          <p:cNvSpPr txBox="1"/>
          <p:nvPr>
            <p:ph idx="1" type="body"/>
          </p:nvPr>
        </p:nvSpPr>
        <p:spPr>
          <a:xfrm>
            <a:off x="4223982" y="3752850"/>
            <a:ext cx="7485413" cy="2452687"/>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Feature tool helps the user to find some features that are necessary for mathematical calculation like avg, min, max, count etc</a:t>
            </a:r>
            <a:endParaRPr sz="2200">
              <a:solidFill>
                <a:schemeClr val="lt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Feature tools have a lot of limitations like you need to pass proper entities before gaining features out of it</a:t>
            </a:r>
            <a:endParaRPr/>
          </a:p>
          <a:p>
            <a:pPr indent="-228600" lvl="0" marL="228600" rtl="0" algn="just">
              <a:lnSpc>
                <a:spcPct val="90000"/>
              </a:lnSpc>
              <a:spcBef>
                <a:spcPts val="100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Feature tool works well only with the numeric data </a:t>
            </a:r>
            <a:endParaRPr/>
          </a:p>
          <a:p>
            <a:pPr indent="-228600" lvl="0" marL="228600" rtl="0" algn="just">
              <a:lnSpc>
                <a:spcPct val="90000"/>
              </a:lnSpc>
              <a:spcBef>
                <a:spcPts val="1000"/>
              </a:spcBef>
              <a:spcAft>
                <a:spcPts val="0"/>
              </a:spcAft>
              <a:buClr>
                <a:schemeClr val="lt1"/>
              </a:buClr>
              <a:buSzPts val="2200"/>
              <a:buChar char="•"/>
            </a:pPr>
            <a:r>
              <a:rPr lang="en-US" sz="2200">
                <a:solidFill>
                  <a:schemeClr val="lt1"/>
                </a:solidFill>
                <a:latin typeface="Times New Roman"/>
                <a:ea typeface="Times New Roman"/>
                <a:cs typeface="Times New Roman"/>
                <a:sym typeface="Times New Roman"/>
              </a:rPr>
              <a:t>A user needs to decide manually first what features he needs and then pass the primitives accordingly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3F3F"/>
        </a:solidFill>
      </p:bgPr>
    </p:bg>
    <p:spTree>
      <p:nvGrpSpPr>
        <p:cNvPr id="104" name="Shape 104"/>
        <p:cNvGrpSpPr/>
        <p:nvPr/>
      </p:nvGrpSpPr>
      <p:grpSpPr>
        <a:xfrm>
          <a:off x="0" y="0"/>
          <a:ext cx="0" cy="0"/>
          <a:chOff x="0" y="0"/>
          <a:chExt cx="0" cy="0"/>
        </a:xfrm>
      </p:grpSpPr>
      <p:sp>
        <p:nvSpPr>
          <p:cNvPr id="105" name="Google Shape;105;p2"/>
          <p:cNvSpPr txBox="1"/>
          <p:nvPr>
            <p:ph type="title"/>
          </p:nvPr>
        </p:nvSpPr>
        <p:spPr>
          <a:xfrm>
            <a:off x="207687" y="3429000"/>
            <a:ext cx="3290887" cy="24526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imes New Roman"/>
              <a:buNone/>
            </a:pPr>
            <a:r>
              <a:rPr b="1" i="1" lang="en-US" sz="2800">
                <a:solidFill>
                  <a:schemeClr val="lt1"/>
                </a:solidFill>
                <a:latin typeface="Times New Roman"/>
                <a:ea typeface="Times New Roman"/>
                <a:cs typeface="Times New Roman"/>
                <a:sym typeface="Times New Roman"/>
              </a:rPr>
              <a:t>INTRODUCTION</a:t>
            </a:r>
            <a:endParaRPr/>
          </a:p>
        </p:txBody>
      </p:sp>
      <p:sp>
        <p:nvSpPr>
          <p:cNvPr id="106" name="Google Shape;106;p2"/>
          <p:cNvSpPr txBox="1"/>
          <p:nvPr>
            <p:ph idx="1" type="body"/>
          </p:nvPr>
        </p:nvSpPr>
        <p:spPr>
          <a:xfrm>
            <a:off x="3498574" y="3752850"/>
            <a:ext cx="8210821" cy="2452687"/>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1800"/>
              <a:buChar char="•"/>
            </a:pPr>
            <a:r>
              <a:rPr lang="en-US" sz="1800">
                <a:solidFill>
                  <a:schemeClr val="lt1"/>
                </a:solidFill>
                <a:latin typeface="Times New Roman"/>
                <a:ea typeface="Times New Roman"/>
                <a:cs typeface="Times New Roman"/>
                <a:sym typeface="Times New Roman"/>
              </a:rPr>
              <a:t>Lending Club offers loans of various grades they assign that correspond to specific interest rates for investors</a:t>
            </a:r>
            <a:endParaRPr/>
          </a:p>
          <a:p>
            <a:pPr indent="-228600" lvl="0" marL="228600" rtl="0" algn="just">
              <a:lnSpc>
                <a:spcPct val="90000"/>
              </a:lnSpc>
              <a:spcBef>
                <a:spcPts val="1000"/>
              </a:spcBef>
              <a:spcAft>
                <a:spcPts val="0"/>
              </a:spcAft>
              <a:buClr>
                <a:schemeClr val="lt1"/>
              </a:buClr>
              <a:buSzPts val="1800"/>
              <a:buChar char="•"/>
            </a:pPr>
            <a:r>
              <a:rPr lang="en-US" sz="1800">
                <a:solidFill>
                  <a:schemeClr val="lt1"/>
                </a:solidFill>
                <a:latin typeface="Times New Roman"/>
                <a:ea typeface="Times New Roman"/>
                <a:cs typeface="Times New Roman"/>
                <a:sym typeface="Times New Roman"/>
              </a:rPr>
              <a:t>It is a peer-to-peer lending company, the largest of its kind in the world. It aims to operate a platform at low cost to offer interest rates to our borrower members lower than the rates they could obtain through credit cards or traditional banks</a:t>
            </a:r>
            <a:endParaRPr/>
          </a:p>
          <a:p>
            <a:pPr indent="-228600" lvl="0" marL="228600" rtl="0" algn="just">
              <a:lnSpc>
                <a:spcPct val="90000"/>
              </a:lnSpc>
              <a:spcBef>
                <a:spcPts val="1000"/>
              </a:spcBef>
              <a:spcAft>
                <a:spcPts val="0"/>
              </a:spcAft>
              <a:buClr>
                <a:schemeClr val="lt1"/>
              </a:buClr>
              <a:buSzPts val="1800"/>
              <a:buChar char="•"/>
            </a:pPr>
            <a:r>
              <a:rPr lang="en-US" sz="1800">
                <a:solidFill>
                  <a:schemeClr val="lt1"/>
                </a:solidFill>
                <a:latin typeface="Times New Roman"/>
                <a:ea typeface="Times New Roman"/>
                <a:cs typeface="Times New Roman"/>
                <a:sym typeface="Times New Roman"/>
              </a:rPr>
              <a:t>The risk comes in the form of defaults - whenever a loan defaults, investors end up losing a portion of their investment</a:t>
            </a:r>
            <a:endParaRPr/>
          </a:p>
          <a:p>
            <a:pPr indent="-228600" lvl="0" marL="228600" rtl="0" algn="just">
              <a:lnSpc>
                <a:spcPct val="90000"/>
              </a:lnSpc>
              <a:spcBef>
                <a:spcPts val="1000"/>
              </a:spcBef>
              <a:spcAft>
                <a:spcPts val="0"/>
              </a:spcAft>
              <a:buClr>
                <a:schemeClr val="lt1"/>
              </a:buClr>
              <a:buSzPts val="1800"/>
              <a:buChar char="•"/>
            </a:pPr>
            <a:r>
              <a:rPr lang="en-US" sz="1800">
                <a:solidFill>
                  <a:schemeClr val="lt1"/>
                </a:solidFill>
                <a:latin typeface="Times New Roman"/>
                <a:ea typeface="Times New Roman"/>
                <a:cs typeface="Times New Roman"/>
                <a:sym typeface="Times New Roman"/>
              </a:rPr>
              <a:t>On the basis of the borrower’s credit score, credit history, desired loan amount and the borrower’s debt-to-income ratio, Lending Club determines whether the borrower is credit worthy and assigns to its approved loans a credit grade that determines payable interest rate and fees</a:t>
            </a:r>
            <a:endParaRPr/>
          </a:p>
        </p:txBody>
      </p:sp>
      <p:pic>
        <p:nvPicPr>
          <p:cNvPr id="107" name="Google Shape;107;p2"/>
          <p:cNvPicPr preferRelativeResize="0"/>
          <p:nvPr/>
        </p:nvPicPr>
        <p:blipFill rotWithShape="1">
          <a:blip r:embed="rId3">
            <a:alphaModFix/>
          </a:blip>
          <a:srcRect b="0" l="0" r="0" t="0"/>
          <a:stretch/>
        </p:blipFill>
        <p:spPr>
          <a:xfrm>
            <a:off x="985482" y="238540"/>
            <a:ext cx="9509016" cy="27101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2" name="Shape 322"/>
        <p:cNvGrpSpPr/>
        <p:nvPr/>
      </p:nvGrpSpPr>
      <p:grpSpPr>
        <a:xfrm>
          <a:off x="0" y="0"/>
          <a:ext cx="0" cy="0"/>
          <a:chOff x="0" y="0"/>
          <a:chExt cx="0" cy="0"/>
        </a:xfrm>
      </p:grpSpPr>
      <p:sp>
        <p:nvSpPr>
          <p:cNvPr id="323" name="Google Shape;323;p20"/>
          <p:cNvSpPr/>
          <p:nvPr/>
        </p:nvSpPr>
        <p:spPr>
          <a:xfrm>
            <a:off x="0" y="0"/>
            <a:ext cx="465429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0"/>
          <p:cNvSpPr txBox="1"/>
          <p:nvPr>
            <p:ph type="title"/>
          </p:nvPr>
        </p:nvSpPr>
        <p:spPr>
          <a:xfrm>
            <a:off x="192893" y="938758"/>
            <a:ext cx="3663489" cy="1607060"/>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b="1" i="1" lang="en-US" sz="2800" u="sng">
                <a:latin typeface="Times New Roman"/>
                <a:ea typeface="Times New Roman"/>
                <a:cs typeface="Times New Roman"/>
                <a:sym typeface="Times New Roman"/>
              </a:rPr>
              <a:t>Models and Algorithms used</a:t>
            </a:r>
            <a:endParaRPr/>
          </a:p>
        </p:txBody>
      </p:sp>
      <p:sp>
        <p:nvSpPr>
          <p:cNvPr id="325" name="Google Shape;325;p20"/>
          <p:cNvSpPr txBox="1"/>
          <p:nvPr>
            <p:ph idx="1" type="body"/>
          </p:nvPr>
        </p:nvSpPr>
        <p:spPr>
          <a:xfrm>
            <a:off x="643468" y="2638043"/>
            <a:ext cx="3363974" cy="341562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i="1" lang="en-US" sz="2400">
                <a:latin typeface="Times New Roman"/>
                <a:ea typeface="Times New Roman"/>
                <a:cs typeface="Times New Roman"/>
                <a:sym typeface="Times New Roman"/>
              </a:rPr>
              <a:t>Auto-Sklearn</a:t>
            </a:r>
            <a:endParaRPr b="1" i="1"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lt1"/>
              </a:buClr>
              <a:buSzPts val="2400"/>
              <a:buChar char="•"/>
            </a:pPr>
            <a:r>
              <a:rPr b="1" i="1" lang="en-US" sz="2400">
                <a:latin typeface="Times New Roman"/>
                <a:ea typeface="Times New Roman"/>
                <a:cs typeface="Times New Roman"/>
                <a:sym typeface="Times New Roman"/>
              </a:rPr>
              <a:t>H2O AI</a:t>
            </a:r>
            <a:endParaRPr/>
          </a:p>
          <a:p>
            <a:pPr indent="-228600" lvl="0" marL="228600" rtl="0" algn="l">
              <a:lnSpc>
                <a:spcPct val="90000"/>
              </a:lnSpc>
              <a:spcBef>
                <a:spcPts val="1000"/>
              </a:spcBef>
              <a:spcAft>
                <a:spcPts val="0"/>
              </a:spcAft>
              <a:buClr>
                <a:schemeClr val="lt1"/>
              </a:buClr>
              <a:buSzPts val="2400"/>
              <a:buChar char="•"/>
            </a:pPr>
            <a:r>
              <a:rPr b="1" i="1" lang="en-US" sz="2400">
                <a:latin typeface="Times New Roman"/>
                <a:ea typeface="Times New Roman"/>
                <a:cs typeface="Times New Roman"/>
                <a:sym typeface="Times New Roman"/>
              </a:rPr>
              <a:t>Linear Regression</a:t>
            </a:r>
            <a:endParaRPr/>
          </a:p>
          <a:p>
            <a:pPr indent="-228600" lvl="0" marL="228600" rtl="0" algn="l">
              <a:lnSpc>
                <a:spcPct val="90000"/>
              </a:lnSpc>
              <a:spcBef>
                <a:spcPts val="1000"/>
              </a:spcBef>
              <a:spcAft>
                <a:spcPts val="0"/>
              </a:spcAft>
              <a:buClr>
                <a:schemeClr val="lt1"/>
              </a:buClr>
              <a:buSzPts val="2400"/>
              <a:buChar char="•"/>
            </a:pPr>
            <a:r>
              <a:rPr b="1" i="1" lang="en-US" sz="2400">
                <a:latin typeface="Times New Roman"/>
                <a:ea typeface="Times New Roman"/>
                <a:cs typeface="Times New Roman"/>
                <a:sym typeface="Times New Roman"/>
              </a:rPr>
              <a:t>Neural Networks</a:t>
            </a:r>
            <a:endParaRPr/>
          </a:p>
          <a:p>
            <a:pPr indent="-228600" lvl="0" marL="228600" rtl="0" algn="l">
              <a:lnSpc>
                <a:spcPct val="90000"/>
              </a:lnSpc>
              <a:spcBef>
                <a:spcPts val="1000"/>
              </a:spcBef>
              <a:spcAft>
                <a:spcPts val="0"/>
              </a:spcAft>
              <a:buClr>
                <a:schemeClr val="lt1"/>
              </a:buClr>
              <a:buSzPts val="2400"/>
              <a:buChar char="•"/>
            </a:pPr>
            <a:r>
              <a:rPr b="1" i="1" lang="en-US" sz="2400">
                <a:latin typeface="Times New Roman"/>
                <a:ea typeface="Times New Roman"/>
                <a:cs typeface="Times New Roman"/>
                <a:sym typeface="Times New Roman"/>
              </a:rPr>
              <a:t>Random Forests</a:t>
            </a:r>
            <a:endParaRPr/>
          </a:p>
          <a:p>
            <a:pPr indent="-228600" lvl="0" marL="228600" rtl="0" algn="l">
              <a:lnSpc>
                <a:spcPct val="90000"/>
              </a:lnSpc>
              <a:spcBef>
                <a:spcPts val="1000"/>
              </a:spcBef>
              <a:spcAft>
                <a:spcPts val="0"/>
              </a:spcAft>
              <a:buClr>
                <a:schemeClr val="lt1"/>
              </a:buClr>
              <a:buSzPts val="2400"/>
              <a:buChar char="•"/>
            </a:pPr>
            <a:r>
              <a:rPr b="1" i="1" lang="en-US" sz="2400">
                <a:latin typeface="Times New Roman"/>
                <a:ea typeface="Times New Roman"/>
                <a:cs typeface="Times New Roman"/>
                <a:sym typeface="Times New Roman"/>
              </a:rPr>
              <a:t>Tpot</a:t>
            </a:r>
            <a:endParaRPr b="1" i="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lt1"/>
              </a:buClr>
              <a:buSzPts val="2000"/>
              <a:buNone/>
            </a:pPr>
            <a:r>
              <a:t/>
            </a:r>
            <a:endParaRPr sz="2000"/>
          </a:p>
        </p:txBody>
      </p:sp>
      <p:pic>
        <p:nvPicPr>
          <p:cNvPr descr="8 Machine Learning Algorithms in Python - You Must Learn - DataFlair" id="326" name="Google Shape;326;p20"/>
          <p:cNvPicPr preferRelativeResize="0"/>
          <p:nvPr/>
        </p:nvPicPr>
        <p:blipFill rotWithShape="1">
          <a:blip r:embed="rId3">
            <a:alphaModFix/>
          </a:blip>
          <a:srcRect b="0" l="0" r="0" t="0"/>
          <a:stretch/>
        </p:blipFill>
        <p:spPr>
          <a:xfrm>
            <a:off x="5297763" y="1715553"/>
            <a:ext cx="6250769" cy="3266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0" name="Shape 330"/>
        <p:cNvGrpSpPr/>
        <p:nvPr/>
      </p:nvGrpSpPr>
      <p:grpSpPr>
        <a:xfrm>
          <a:off x="0" y="0"/>
          <a:ext cx="0" cy="0"/>
          <a:chOff x="0" y="0"/>
          <a:chExt cx="0" cy="0"/>
        </a:xfrm>
      </p:grpSpPr>
      <p:sp>
        <p:nvSpPr>
          <p:cNvPr id="331" name="Google Shape;331;p21"/>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1"/>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1"/>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1"/>
          <p:cNvSpPr txBox="1"/>
          <p:nvPr>
            <p:ph type="title"/>
          </p:nvPr>
        </p:nvSpPr>
        <p:spPr>
          <a:xfrm>
            <a:off x="4384039" y="365125"/>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alibri"/>
              <a:buNone/>
            </a:pPr>
            <a:r>
              <a:rPr b="1" i="1" lang="en-US" sz="4000">
                <a:latin typeface="Calibri"/>
                <a:ea typeface="Calibri"/>
                <a:cs typeface="Calibri"/>
                <a:sym typeface="Calibri"/>
              </a:rPr>
              <a:t>Auto-Sklearn</a:t>
            </a:r>
            <a:endParaRPr b="1" i="1" sz="4000">
              <a:latin typeface="Calibri"/>
              <a:ea typeface="Calibri"/>
              <a:cs typeface="Calibri"/>
              <a:sym typeface="Calibri"/>
            </a:endParaRPr>
          </a:p>
        </p:txBody>
      </p:sp>
      <p:pic>
        <p:nvPicPr>
          <p:cNvPr id="335" name="Google Shape;335;p21"/>
          <p:cNvPicPr preferRelativeResize="0"/>
          <p:nvPr/>
        </p:nvPicPr>
        <p:blipFill rotWithShape="1">
          <a:blip r:embed="rId3">
            <a:alphaModFix/>
          </a:blip>
          <a:srcRect b="0" l="0" r="0" t="0"/>
          <a:stretch/>
        </p:blipFill>
        <p:spPr>
          <a:xfrm>
            <a:off x="480060" y="1545295"/>
            <a:ext cx="3425957" cy="3766929"/>
          </a:xfrm>
          <a:prstGeom prst="rect">
            <a:avLst/>
          </a:prstGeom>
          <a:noFill/>
          <a:ln>
            <a:noFill/>
          </a:ln>
        </p:spPr>
      </p:pic>
      <p:sp>
        <p:nvSpPr>
          <p:cNvPr id="336" name="Google Shape;336;p21"/>
          <p:cNvSpPr txBox="1"/>
          <p:nvPr>
            <p:ph idx="1" type="body"/>
          </p:nvPr>
        </p:nvSpPr>
        <p:spPr>
          <a:xfrm>
            <a:off x="4384040" y="1404730"/>
            <a:ext cx="7423648" cy="478403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Auto-SKLearn automatically searches for the right machine learning algorithm for a new machine learning dataset and optimizes its parameters</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It is an open source, implemented in python and built around the scikit-learn library</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It contains a machine learning pipeline which takes care of missing values, categorical features, sparse and dense data, and rescaling the data</a:t>
            </a:r>
            <a:endParaRPr/>
          </a:p>
          <a:p>
            <a:pPr indent="0" lvl="0" marL="0" rtl="0" algn="just">
              <a:lnSpc>
                <a:spcPct val="90000"/>
              </a:lnSpc>
              <a:spcBef>
                <a:spcPts val="1000"/>
              </a:spcBef>
              <a:spcAft>
                <a:spcPts val="0"/>
              </a:spcAft>
              <a:buClr>
                <a:schemeClr val="lt1"/>
              </a:buClr>
              <a:buSzPts val="2000"/>
              <a:buNone/>
            </a:pPr>
            <a:r>
              <a:rPr b="1" lang="en-US" sz="2000" u="sng">
                <a:latin typeface="Times New Roman"/>
                <a:ea typeface="Times New Roman"/>
                <a:cs typeface="Times New Roman"/>
                <a:sym typeface="Times New Roman"/>
              </a:rPr>
              <a:t>Libraries required:</a:t>
            </a:r>
            <a:endParaRPr/>
          </a:p>
          <a:p>
            <a:pPr indent="-228600" lvl="0" marL="228600" rtl="0" algn="just">
              <a:lnSpc>
                <a:spcPct val="90000"/>
              </a:lnSpc>
              <a:spcBef>
                <a:spcPts val="1000"/>
              </a:spcBef>
              <a:spcAft>
                <a:spcPts val="0"/>
              </a:spcAft>
              <a:buClr>
                <a:schemeClr val="lt1"/>
              </a:buClr>
              <a:buSzPts val="2000"/>
              <a:buChar char="•"/>
            </a:pPr>
            <a:r>
              <a:rPr b="1" lang="en-US" sz="2000">
                <a:latin typeface="Times New Roman"/>
                <a:ea typeface="Times New Roman"/>
                <a:cs typeface="Times New Roman"/>
                <a:sym typeface="Times New Roman"/>
              </a:rPr>
              <a:t>import autosklearn.classification</a:t>
            </a:r>
            <a:endParaRPr sz="2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lt1"/>
              </a:buClr>
              <a:buSzPts val="2000"/>
              <a:buChar char="•"/>
            </a:pPr>
            <a:r>
              <a:rPr b="1" lang="en-US" sz="2000">
                <a:latin typeface="Times New Roman"/>
                <a:ea typeface="Times New Roman"/>
                <a:cs typeface="Times New Roman"/>
                <a:sym typeface="Times New Roman"/>
              </a:rPr>
              <a:t>class = autosklearn.classification.AutoSklearnClassifier()</a:t>
            </a:r>
            <a:endParaRPr sz="2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lt1"/>
              </a:buClr>
              <a:buSzPts val="2000"/>
              <a:buChar char="•"/>
            </a:pPr>
            <a:r>
              <a:rPr b="1" lang="en-US" sz="2000">
                <a:latin typeface="Times New Roman"/>
                <a:ea typeface="Times New Roman"/>
                <a:cs typeface="Times New Roman"/>
                <a:sym typeface="Times New Roman"/>
              </a:rPr>
              <a:t>class.fit(X_train, y_train)</a:t>
            </a:r>
            <a:endParaRPr sz="2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lt1"/>
              </a:buClr>
              <a:buSzPts val="2000"/>
              <a:buChar char="•"/>
            </a:pPr>
            <a:r>
              <a:rPr b="1" lang="en-US" sz="2000">
                <a:latin typeface="Times New Roman"/>
                <a:ea typeface="Times New Roman"/>
                <a:cs typeface="Times New Roman"/>
                <a:sym typeface="Times New Roman"/>
              </a:rPr>
              <a:t>prediction = class.predict(X_test)</a:t>
            </a:r>
            <a:endParaRPr sz="2000">
              <a:latin typeface="Times New Roman"/>
              <a:ea typeface="Times New Roman"/>
              <a:cs typeface="Times New Roman"/>
              <a:sym typeface="Times New Roman"/>
            </a:endParaRPr>
          </a:p>
          <a:p>
            <a:pPr indent="-120650" lvl="0" marL="228600" rtl="0" algn="l">
              <a:lnSpc>
                <a:spcPct val="90000"/>
              </a:lnSpc>
              <a:spcBef>
                <a:spcPts val="1000"/>
              </a:spcBef>
              <a:spcAft>
                <a:spcPts val="0"/>
              </a:spcAft>
              <a:buClr>
                <a:schemeClr val="lt1"/>
              </a:buClr>
              <a:buSzPts val="1700"/>
              <a:buNone/>
            </a:pPr>
            <a:r>
              <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2"/>
          <p:cNvSpPr txBox="1"/>
          <p:nvPr>
            <p:ph idx="1" type="body"/>
          </p:nvPr>
        </p:nvSpPr>
        <p:spPr>
          <a:xfrm>
            <a:off x="533401" y="31487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000"/>
              <a:buFont typeface="Noto Sans Symbols"/>
              <a:buChar char="⮚"/>
            </a:pPr>
            <a:r>
              <a:rPr b="1" lang="en-US" sz="2000">
                <a:latin typeface="Times New Roman"/>
                <a:ea typeface="Times New Roman"/>
                <a:cs typeface="Times New Roman"/>
                <a:sym typeface="Times New Roman"/>
              </a:rPr>
              <a:t> Creating training and test datasets</a:t>
            </a:r>
            <a:endParaRPr sz="2000">
              <a:latin typeface="Times New Roman"/>
              <a:ea typeface="Times New Roman"/>
              <a:cs typeface="Times New Roman"/>
              <a:sym typeface="Times New Roman"/>
            </a:endParaRPr>
          </a:p>
          <a:p>
            <a:pPr indent="-228600" lvl="0" marL="228600" rtl="0" algn="l">
              <a:lnSpc>
                <a:spcPct val="15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X_train, X_test, y_train, y_test = sklearn.model_selection.train_test_split(fullData[features], fullData[target_col],test_size=0.20, random_state=42)</a:t>
            </a:r>
            <a:endParaRPr/>
          </a:p>
          <a:p>
            <a:pPr indent="0" lvl="0" marL="0" rtl="0" algn="l">
              <a:lnSpc>
                <a:spcPct val="10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2000"/>
              <a:buFont typeface="Noto Sans Symbols"/>
              <a:buChar char="⮚"/>
            </a:pPr>
            <a:r>
              <a:rPr b="1" lang="en-US" sz="2000">
                <a:latin typeface="Times New Roman"/>
                <a:ea typeface="Times New Roman"/>
                <a:cs typeface="Times New Roman"/>
                <a:sym typeface="Times New Roman"/>
              </a:rPr>
              <a:t> Performing regression on the training dataset</a:t>
            </a:r>
            <a:endParaRPr sz="2000">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autoskml = autosklearn.regression.AutoSklearnRegressor()</a:t>
            </a:r>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autoskml.fit(X_train, y_train)</a:t>
            </a:r>
            <a:endParaRPr/>
          </a:p>
          <a:p>
            <a:pPr indent="0" lvl="0" marL="0" rtl="0" algn="l">
              <a:lnSpc>
                <a:spcPct val="10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t>
            </a:r>
            <a:endParaRPr/>
          </a:p>
          <a:p>
            <a:pPr indent="-228600" lvl="0" marL="228600" rtl="0" algn="l">
              <a:lnSpc>
                <a:spcPct val="100000"/>
              </a:lnSpc>
              <a:spcBef>
                <a:spcPts val="1000"/>
              </a:spcBef>
              <a:spcAft>
                <a:spcPts val="0"/>
              </a:spcAft>
              <a:buClr>
                <a:schemeClr val="dk1"/>
              </a:buClr>
              <a:buSzPts val="2000"/>
              <a:buFont typeface="Noto Sans Symbols"/>
              <a:buChar char="⮚"/>
            </a:pPr>
            <a:r>
              <a:rPr b="1" lang="en-US" sz="2000">
                <a:latin typeface="Times New Roman"/>
                <a:ea typeface="Times New Roman"/>
                <a:cs typeface="Times New Roman"/>
                <a:sym typeface="Times New Roman"/>
              </a:rPr>
              <a:t> The predict function calls the predict function of the underlying scikit-learn model and returns an array with the predictions</a:t>
            </a:r>
            <a:endParaRPr sz="2000">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prediction = autoskml.predict(X_test)</a:t>
            </a:r>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autoskml.fit(X_train, y_train)</a:t>
            </a:r>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y_hat_test = autoskml.predict(X_test)</a:t>
            </a:r>
            <a:endParaRPr/>
          </a:p>
          <a:p>
            <a:pPr indent="-228600" lvl="0" marL="228600" rtl="0" algn="l">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x_hat_train = autoskml.predict(X_train)</a:t>
            </a:r>
            <a:endParaRPr/>
          </a:p>
          <a:p>
            <a:pPr indent="-184150" lvl="0" marL="228600" rtl="0" algn="l">
              <a:lnSpc>
                <a:spcPct val="70000"/>
              </a:lnSpc>
              <a:spcBef>
                <a:spcPts val="1000"/>
              </a:spcBef>
              <a:spcAft>
                <a:spcPts val="0"/>
              </a:spcAft>
              <a:buClr>
                <a:schemeClr val="dk1"/>
              </a:buClr>
              <a:buSzPts val="700"/>
              <a:buNone/>
            </a:pPr>
            <a:r>
              <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5" name="Shape 345"/>
        <p:cNvGrpSpPr/>
        <p:nvPr/>
      </p:nvGrpSpPr>
      <p:grpSpPr>
        <a:xfrm>
          <a:off x="0" y="0"/>
          <a:ext cx="0" cy="0"/>
          <a:chOff x="0" y="0"/>
          <a:chExt cx="0" cy="0"/>
        </a:xfrm>
      </p:grpSpPr>
      <p:sp>
        <p:nvSpPr>
          <p:cNvPr id="346" name="Google Shape;346;p23"/>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3"/>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3"/>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3"/>
          <p:cNvSpPr txBox="1"/>
          <p:nvPr>
            <p:ph type="title"/>
          </p:nvPr>
        </p:nvSpPr>
        <p:spPr>
          <a:xfrm>
            <a:off x="4384039" y="365125"/>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b="1" i="1" lang="en-US" sz="2800">
                <a:latin typeface="Calibri"/>
                <a:ea typeface="Calibri"/>
                <a:cs typeface="Calibri"/>
                <a:sym typeface="Calibri"/>
              </a:rPr>
              <a:t>H2O AI ( Hyper Parameter Optimization)</a:t>
            </a:r>
            <a:endParaRPr/>
          </a:p>
        </p:txBody>
      </p:sp>
      <p:pic>
        <p:nvPicPr>
          <p:cNvPr descr="Interview: Arno Candel, H2O.ai on the Basics of Deep Learning to ..." id="350" name="Google Shape;350;p23"/>
          <p:cNvPicPr preferRelativeResize="0"/>
          <p:nvPr/>
        </p:nvPicPr>
        <p:blipFill rotWithShape="1">
          <a:blip r:embed="rId3">
            <a:alphaModFix/>
          </a:blip>
          <a:srcRect b="0" l="0" r="0" t="0"/>
          <a:stretch/>
        </p:blipFill>
        <p:spPr>
          <a:xfrm>
            <a:off x="480060" y="2144026"/>
            <a:ext cx="3425957" cy="2569467"/>
          </a:xfrm>
          <a:prstGeom prst="rect">
            <a:avLst/>
          </a:prstGeom>
          <a:noFill/>
          <a:ln>
            <a:noFill/>
          </a:ln>
        </p:spPr>
      </p:pic>
      <p:sp>
        <p:nvSpPr>
          <p:cNvPr id="351" name="Google Shape;351;p23"/>
          <p:cNvSpPr txBox="1"/>
          <p:nvPr>
            <p:ph idx="1" type="body"/>
          </p:nvPr>
        </p:nvSpPr>
        <p:spPr>
          <a:xfrm>
            <a:off x="4366145" y="1519019"/>
            <a:ext cx="7507803" cy="497385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1900"/>
              <a:buChar char="•"/>
            </a:pPr>
            <a:r>
              <a:rPr lang="en-US" sz="1900">
                <a:latin typeface="Times New Roman"/>
                <a:ea typeface="Times New Roman"/>
                <a:cs typeface="Times New Roman"/>
                <a:sym typeface="Times New Roman"/>
              </a:rPr>
              <a:t>The H2O Python Module is a tool for rapidly turning over models, doing data munging, and building applications in a fast, scalable environment without any of the mental anguish about parallelism and distribution of work</a:t>
            </a:r>
            <a:endParaRPr/>
          </a:p>
          <a:p>
            <a:pPr indent="-228600" lvl="0" marL="228600" rtl="0" algn="just">
              <a:lnSpc>
                <a:spcPct val="9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In random forests, a random subset of candidate features is used to determine the most discriminative thresholds that are picked as the splitting rule. In extremely randomized trees (XRT), randomness goes one step further in the way that splits are computed</a:t>
            </a:r>
            <a:endParaRPr/>
          </a:p>
          <a:p>
            <a:pPr indent="-228600" lvl="0" marL="228600" rtl="0" algn="just">
              <a:lnSpc>
                <a:spcPct val="9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H2O supports extremely randomized trees (XRT) via histogram_type="Random"</a:t>
            </a:r>
            <a:endParaRPr/>
          </a:p>
          <a:p>
            <a:pPr indent="-228600" lvl="0" marL="228600" rtl="0" algn="just">
              <a:lnSpc>
                <a:spcPct val="90000"/>
              </a:lnSpc>
              <a:spcBef>
                <a:spcPts val="1000"/>
              </a:spcBef>
              <a:spcAft>
                <a:spcPts val="0"/>
              </a:spcAft>
              <a:buClr>
                <a:schemeClr val="lt1"/>
              </a:buClr>
              <a:buSzPts val="1900"/>
              <a:buChar char="•"/>
            </a:pPr>
            <a:r>
              <a:rPr lang="en-US" sz="1900">
                <a:latin typeface="Times New Roman"/>
                <a:ea typeface="Times New Roman"/>
                <a:cs typeface="Times New Roman"/>
                <a:sym typeface="Times New Roman"/>
              </a:rPr>
              <a:t>When this is specified, the algorithm will sample N-1 points from min…max and use the sorted list of those to find the best split. The cut points are random rather than uniform</a:t>
            </a:r>
            <a:endParaRPr/>
          </a:p>
          <a:p>
            <a:pPr indent="0" lvl="0" marL="0" rtl="0" algn="l">
              <a:lnSpc>
                <a:spcPct val="90000"/>
              </a:lnSpc>
              <a:spcBef>
                <a:spcPts val="1000"/>
              </a:spcBef>
              <a:spcAft>
                <a:spcPts val="0"/>
              </a:spcAft>
              <a:buClr>
                <a:schemeClr val="lt1"/>
              </a:buClr>
              <a:buSzPts val="1900"/>
              <a:buNone/>
            </a:pPr>
            <a:r>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4"/>
          <p:cNvSpPr txBox="1"/>
          <p:nvPr>
            <p:ph idx="1" type="body"/>
          </p:nvPr>
        </p:nvSpPr>
        <p:spPr>
          <a:xfrm>
            <a:off x="559903" y="298175"/>
            <a:ext cx="11221279" cy="6125679"/>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600"/>
              <a:buNone/>
            </a:pPr>
            <a:r>
              <a:rPr b="1" lang="en-US" sz="1600">
                <a:latin typeface="Times New Roman"/>
                <a:ea typeface="Times New Roman"/>
                <a:cs typeface="Times New Roman"/>
                <a:sym typeface="Times New Roman"/>
              </a:rPr>
              <a:t>Hypertuning:</a:t>
            </a:r>
            <a:r>
              <a:rPr lang="en-US" sz="1600">
                <a:latin typeface="Times New Roman"/>
                <a:ea typeface="Times New Roman"/>
                <a:cs typeface="Times New Roman"/>
                <a:sym typeface="Times New Roman"/>
              </a:rPr>
              <a:t> A model hyperparameter is a configuration that is external to the model and whose value cannot be estimated from data. They are often used in processes to help estimate model parameters. They are often tuned for a given predictive modeling problem.</a:t>
            </a:r>
            <a:endParaRPr/>
          </a:p>
          <a:p>
            <a:pPr indent="-228600" lvl="0" marL="228600" rtl="0" algn="just">
              <a:lnSpc>
                <a:spcPct val="100000"/>
              </a:lnSpc>
              <a:spcBef>
                <a:spcPts val="1000"/>
              </a:spcBef>
              <a:spcAft>
                <a:spcPts val="0"/>
              </a:spcAft>
              <a:buClr>
                <a:schemeClr val="dk1"/>
              </a:buClr>
              <a:buSzPts val="1600"/>
              <a:buFont typeface="Noto Sans Symbols"/>
              <a:buChar char="⮚"/>
            </a:pPr>
            <a:r>
              <a:rPr b="1" lang="en-US" sz="1600">
                <a:latin typeface="Times New Roman"/>
                <a:ea typeface="Times New Roman"/>
                <a:cs typeface="Times New Roman"/>
                <a:sym typeface="Times New Roman"/>
              </a:rPr>
              <a:t>Libraries and Packages to be imported</a:t>
            </a:r>
            <a:endParaRPr sz="1600">
              <a:latin typeface="Times New Roman"/>
              <a:ea typeface="Times New Roman"/>
              <a:cs typeface="Times New Roman"/>
              <a:sym typeface="Times New Roman"/>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import sys</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import h2o</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from h2o.estimators.random_forest import H2ORandomForestEstimator</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from h2o.estimators.glm import H2OGeneralizedLinearEstimator</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from h2o.grid.grid_search import H2OGridSearch</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from h2o.estimators.deeplearning import H2ODeepLearningEstimator</a:t>
            </a:r>
            <a:endParaRPr/>
          </a:p>
          <a:p>
            <a:pPr indent="-228600" lvl="0" marL="228600" rtl="0" algn="just">
              <a:lnSpc>
                <a:spcPct val="100000"/>
              </a:lnSpc>
              <a:spcBef>
                <a:spcPts val="1000"/>
              </a:spcBef>
              <a:spcAft>
                <a:spcPts val="0"/>
              </a:spcAft>
              <a:buClr>
                <a:schemeClr val="dk1"/>
              </a:buClr>
              <a:buSzPts val="1600"/>
              <a:buFont typeface="Noto Sans Symbols"/>
              <a:buChar char="⮚"/>
            </a:pPr>
            <a:r>
              <a:rPr b="1" lang="en-US" sz="1600">
                <a:latin typeface="Times New Roman"/>
                <a:ea typeface="Times New Roman"/>
                <a:cs typeface="Times New Roman"/>
                <a:sym typeface="Times New Roman"/>
              </a:rPr>
              <a:t>Import and start H2O on same machine as running python process</a:t>
            </a:r>
            <a:endParaRPr sz="1600">
              <a:latin typeface="Times New Roman"/>
              <a:ea typeface="Times New Roman"/>
              <a:cs typeface="Times New Roman"/>
              <a:sym typeface="Times New Roman"/>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import h2o </a:t>
            </a:r>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h2o.init() </a:t>
            </a:r>
            <a:endParaRPr/>
          </a:p>
          <a:p>
            <a:pPr indent="-228600" lvl="0" marL="228600" rtl="0" algn="just">
              <a:lnSpc>
                <a:spcPct val="100000"/>
              </a:lnSpc>
              <a:spcBef>
                <a:spcPts val="1000"/>
              </a:spcBef>
              <a:spcAft>
                <a:spcPts val="0"/>
              </a:spcAft>
              <a:buClr>
                <a:schemeClr val="dk1"/>
              </a:buClr>
              <a:buSzPts val="1600"/>
              <a:buFont typeface="Noto Sans Symbols"/>
              <a:buChar char="⮚"/>
            </a:pPr>
            <a:r>
              <a:rPr b="1" lang="en-US" sz="1600">
                <a:latin typeface="Times New Roman"/>
                <a:ea typeface="Times New Roman"/>
                <a:cs typeface="Times New Roman"/>
                <a:sym typeface="Times New Roman"/>
              </a:rPr>
              <a:t>Calculate MAPE (Mean absolute percentage error) value</a:t>
            </a:r>
            <a:endParaRPr sz="1600">
              <a:latin typeface="Times New Roman"/>
              <a:ea typeface="Times New Roman"/>
              <a:cs typeface="Times New Roman"/>
              <a:sym typeface="Times New Roman"/>
            </a:endParaRPr>
          </a:p>
          <a:p>
            <a:pPr indent="-228600" lvl="0" marL="228600" rtl="0" algn="just">
              <a:lnSpc>
                <a:spcPct val="10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The mean absolute percentage error (MAPE) is a statistical measure of how accurate a forecast system is. It measures this accuracy as a percentage and can be calculated as the average absolute percent error for each time period minus actual values divided by actual values. Where At is the actual value and Ft is the forecast value, this is given by:</a:t>
            </a:r>
            <a:endParaRPr/>
          </a:p>
          <a:p>
            <a:pPr indent="-184150" lvl="0" marL="228600" rtl="0" algn="l">
              <a:lnSpc>
                <a:spcPct val="70000"/>
              </a:lnSpc>
              <a:spcBef>
                <a:spcPts val="1000"/>
              </a:spcBef>
              <a:spcAft>
                <a:spcPts val="0"/>
              </a:spcAft>
              <a:buClr>
                <a:schemeClr val="dk1"/>
              </a:buClr>
              <a:buSzPts val="700"/>
              <a:buNone/>
            </a:pPr>
            <a:r>
              <a:t/>
            </a:r>
            <a:endParaRPr sz="700"/>
          </a:p>
          <a:p>
            <a:pPr indent="0" lvl="0" marL="0" rtl="0" algn="l">
              <a:lnSpc>
                <a:spcPct val="70000"/>
              </a:lnSpc>
              <a:spcBef>
                <a:spcPts val="1000"/>
              </a:spcBef>
              <a:spcAft>
                <a:spcPts val="0"/>
              </a:spcAft>
              <a:buClr>
                <a:schemeClr val="dk1"/>
              </a:buClr>
              <a:buSzPts val="700"/>
              <a:buNone/>
            </a:pPr>
            <a:r>
              <a:t/>
            </a:r>
            <a:endParaRPr sz="700"/>
          </a:p>
          <a:p>
            <a:pPr indent="0" lvl="0" marL="0" rtl="0" algn="l">
              <a:lnSpc>
                <a:spcPct val="70000"/>
              </a:lnSpc>
              <a:spcBef>
                <a:spcPts val="1000"/>
              </a:spcBef>
              <a:spcAft>
                <a:spcPts val="0"/>
              </a:spcAft>
              <a:buClr>
                <a:schemeClr val="dk1"/>
              </a:buClr>
              <a:buSzPts val="700"/>
              <a:buNone/>
            </a:pPr>
            <a:r>
              <a:t/>
            </a:r>
            <a:endParaRPr sz="700"/>
          </a:p>
        </p:txBody>
      </p:sp>
      <p:pic>
        <p:nvPicPr>
          <p:cNvPr id="357" name="Google Shape;357;p24"/>
          <p:cNvPicPr preferRelativeResize="0"/>
          <p:nvPr/>
        </p:nvPicPr>
        <p:blipFill rotWithShape="1">
          <a:blip r:embed="rId3">
            <a:alphaModFix/>
          </a:blip>
          <a:srcRect b="0" l="0" r="0" t="0"/>
          <a:stretch/>
        </p:blipFill>
        <p:spPr>
          <a:xfrm>
            <a:off x="4041914" y="5856906"/>
            <a:ext cx="2703443" cy="8751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1" name="Shape 361"/>
        <p:cNvGrpSpPr/>
        <p:nvPr/>
      </p:nvGrpSpPr>
      <p:grpSpPr>
        <a:xfrm>
          <a:off x="0" y="0"/>
          <a:ext cx="0" cy="0"/>
          <a:chOff x="0" y="0"/>
          <a:chExt cx="0" cy="0"/>
        </a:xfrm>
      </p:grpSpPr>
      <p:sp>
        <p:nvSpPr>
          <p:cNvPr id="362" name="Google Shape;362;p25"/>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5"/>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5"/>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5"/>
          <p:cNvSpPr txBox="1"/>
          <p:nvPr>
            <p:ph type="title"/>
          </p:nvPr>
        </p:nvSpPr>
        <p:spPr>
          <a:xfrm>
            <a:off x="4362669" y="316523"/>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b="1" i="1" lang="en-US" sz="3200">
                <a:latin typeface="Calibri"/>
                <a:ea typeface="Calibri"/>
                <a:cs typeface="Calibri"/>
                <a:sym typeface="Calibri"/>
              </a:rPr>
              <a:t>Linear Regression</a:t>
            </a:r>
            <a:br>
              <a:rPr lang="en-US"/>
            </a:br>
            <a:endParaRPr/>
          </a:p>
        </p:txBody>
      </p:sp>
      <p:pic>
        <p:nvPicPr>
          <p:cNvPr descr="Linear Regression using Python - Towards Data Science" id="366" name="Google Shape;366;p25"/>
          <p:cNvPicPr preferRelativeResize="0"/>
          <p:nvPr/>
        </p:nvPicPr>
        <p:blipFill rotWithShape="1">
          <a:blip r:embed="rId3">
            <a:alphaModFix/>
          </a:blip>
          <a:srcRect b="0" l="0" r="0" t="0"/>
          <a:stretch/>
        </p:blipFill>
        <p:spPr>
          <a:xfrm>
            <a:off x="480060" y="2144026"/>
            <a:ext cx="3425957" cy="2569467"/>
          </a:xfrm>
          <a:prstGeom prst="rect">
            <a:avLst/>
          </a:prstGeom>
          <a:noFill/>
          <a:ln>
            <a:noFill/>
          </a:ln>
        </p:spPr>
      </p:pic>
      <p:sp>
        <p:nvSpPr>
          <p:cNvPr id="367" name="Google Shape;367;p25"/>
          <p:cNvSpPr txBox="1"/>
          <p:nvPr>
            <p:ph idx="1" type="body"/>
          </p:nvPr>
        </p:nvSpPr>
        <p:spPr>
          <a:xfrm>
            <a:off x="4366145" y="1085321"/>
            <a:ext cx="7621145" cy="514320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Linear regression is a statistical approach for modelling the relationship between a dependent variable with a given set of independent variables</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Linear regression technique finds out a linear relationship between x (input) and y (output). It is used to predict a quantitative response Y from the predictor variable X. It is made with an assumption that there's a linear relationship between X and Y</a:t>
            </a:r>
            <a:endParaRPr b="0" sz="20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lt1"/>
              </a:buClr>
              <a:buSzPts val="2000"/>
              <a:buNone/>
            </a:pPr>
            <a:r>
              <a:rPr lang="en-US" sz="2000">
                <a:latin typeface="Times New Roman"/>
                <a:ea typeface="Times New Roman"/>
                <a:cs typeface="Times New Roman"/>
                <a:sym typeface="Times New Roman"/>
              </a:rPr>
              <a:t>The equation of the above line is :</a:t>
            </a:r>
            <a:endParaRPr b="0" sz="20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lt1"/>
              </a:buClr>
              <a:buSzPts val="2000"/>
              <a:buNone/>
            </a:pPr>
            <a:r>
              <a:rPr lang="en-US" sz="2000">
                <a:latin typeface="Times New Roman"/>
                <a:ea typeface="Times New Roman"/>
                <a:cs typeface="Times New Roman"/>
                <a:sym typeface="Times New Roman"/>
              </a:rPr>
              <a:t>Y= mx + b</a:t>
            </a:r>
            <a:endParaRPr/>
          </a:p>
          <a:p>
            <a:pPr indent="0" lvl="0" marL="0" rtl="0" algn="just">
              <a:lnSpc>
                <a:spcPct val="90000"/>
              </a:lnSpc>
              <a:spcBef>
                <a:spcPts val="1000"/>
              </a:spcBef>
              <a:spcAft>
                <a:spcPts val="0"/>
              </a:spcAft>
              <a:buClr>
                <a:schemeClr val="lt1"/>
              </a:buClr>
              <a:buSzPts val="2000"/>
              <a:buNone/>
            </a:pPr>
            <a:r>
              <a:rPr lang="en-US" sz="2000">
                <a:latin typeface="Times New Roman"/>
                <a:ea typeface="Times New Roman"/>
                <a:cs typeface="Times New Roman"/>
                <a:sym typeface="Times New Roman"/>
              </a:rPr>
              <a:t>Where b is the intercept and m is the slope of the line</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Linear regression algorithm gives us the most optimal value for the intercept and the slope (in two dimensions)</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The y and x variables remain the same, since they are the data features and cannot be changed. The values that we can control are the intercept(b) and slope(m)</a:t>
            </a:r>
            <a:endParaRPr b="0"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lt1"/>
              </a:buClr>
              <a:buSzPts val="1700"/>
              <a:buNone/>
            </a:pPr>
            <a:r>
              <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26"/>
          <p:cNvSpPr txBox="1"/>
          <p:nvPr>
            <p:ph idx="1" type="body"/>
          </p:nvPr>
        </p:nvSpPr>
        <p:spPr>
          <a:xfrm>
            <a:off x="352839" y="129346"/>
            <a:ext cx="11486321" cy="639072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1592"/>
              <a:buFont typeface="Noto Sans Symbols"/>
              <a:buChar char="⮚"/>
            </a:pPr>
            <a:r>
              <a:rPr b="1" lang="en-US" sz="1592">
                <a:latin typeface="Times New Roman"/>
                <a:ea typeface="Times New Roman"/>
                <a:cs typeface="Times New Roman"/>
                <a:sym typeface="Times New Roman"/>
              </a:rPr>
              <a:t>Parameters Used</a:t>
            </a:r>
            <a:endParaRPr sz="1592">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Y = int_rate</a:t>
            </a:r>
            <a:endParaRPr sz="1592">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X = grade_C,grade_D,grade_E,  grade_F,grade_G,total_rec_int, total_pymnt_inv,funded_amnt_inv, sub_grade_B5, sub_grade_B4,sub_grade_C5, sub_grade_C4,sub_grade_C3,sub_grade_B4,sub_grade_D5</a:t>
            </a:r>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Alpha = 1</a:t>
            </a:r>
            <a:endParaRPr/>
          </a:p>
          <a:p>
            <a:pPr indent="-228600" lvl="0" marL="228600" rtl="0" algn="l">
              <a:lnSpc>
                <a:spcPct val="100000"/>
              </a:lnSpc>
              <a:spcBef>
                <a:spcPts val="1000"/>
              </a:spcBef>
              <a:spcAft>
                <a:spcPts val="0"/>
              </a:spcAft>
              <a:buClr>
                <a:schemeClr val="dk1"/>
              </a:buClr>
              <a:buSzPts val="1592"/>
              <a:buFont typeface="Noto Sans Symbols"/>
              <a:buChar char="⮚"/>
            </a:pPr>
            <a:r>
              <a:rPr b="1" lang="en-US" sz="1592">
                <a:latin typeface="Times New Roman"/>
                <a:ea typeface="Times New Roman"/>
                <a:cs typeface="Times New Roman"/>
                <a:sym typeface="Times New Roman"/>
              </a:rPr>
              <a:t>Significance of Parameters</a:t>
            </a:r>
            <a:endParaRPr/>
          </a:p>
          <a:p>
            <a:pPr indent="0" lvl="0" marL="0" rtl="0" algn="l">
              <a:lnSpc>
                <a:spcPct val="100000"/>
              </a:lnSpc>
              <a:spcBef>
                <a:spcPts val="1000"/>
              </a:spcBef>
              <a:spcAft>
                <a:spcPts val="0"/>
              </a:spcAft>
              <a:buClr>
                <a:schemeClr val="dk1"/>
              </a:buClr>
              <a:buSzPts val="1592"/>
              <a:buNone/>
            </a:pPr>
            <a:r>
              <a:rPr b="1" lang="en-US" sz="1592">
                <a:latin typeface="Times New Roman"/>
                <a:ea typeface="Times New Roman"/>
                <a:cs typeface="Times New Roman"/>
                <a:sym typeface="Times New Roman"/>
              </a:rPr>
              <a:t>Y (Target Variable) = Y is a required variable.</a:t>
            </a:r>
            <a:r>
              <a:rPr lang="en-US" sz="1592">
                <a:latin typeface="Times New Roman"/>
                <a:ea typeface="Times New Roman"/>
                <a:cs typeface="Times New Roman"/>
                <a:sym typeface="Times New Roman"/>
              </a:rPr>
              <a:t> We specify the column to use as the dependent variable</a:t>
            </a:r>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For a regression model, this column must be numeric (Real or Int). We have used int_rate as a target variable because we have based all our evaluation and modelling with respect to interest rate</a:t>
            </a:r>
            <a:endParaRPr/>
          </a:p>
          <a:p>
            <a:pPr indent="0" lvl="0" marL="0" rtl="0" algn="l">
              <a:lnSpc>
                <a:spcPct val="100000"/>
              </a:lnSpc>
              <a:spcBef>
                <a:spcPts val="1000"/>
              </a:spcBef>
              <a:spcAft>
                <a:spcPts val="0"/>
              </a:spcAft>
              <a:buClr>
                <a:schemeClr val="dk1"/>
              </a:buClr>
              <a:buSzPts val="1592"/>
              <a:buNone/>
            </a:pPr>
            <a:r>
              <a:rPr b="1" lang="en-US" sz="1592">
                <a:latin typeface="Times New Roman"/>
                <a:ea typeface="Times New Roman"/>
                <a:cs typeface="Times New Roman"/>
                <a:sym typeface="Times New Roman"/>
              </a:rPr>
              <a:t>X (Predictor Variable) = X is also a required variable.</a:t>
            </a:r>
            <a:r>
              <a:rPr lang="en-US" sz="1592">
                <a:latin typeface="Times New Roman"/>
                <a:ea typeface="Times New Roman"/>
                <a:cs typeface="Times New Roman"/>
                <a:sym typeface="Times New Roman"/>
              </a:rPr>
              <a:t> We specify the names of the columns on which the target variable depends</a:t>
            </a:r>
            <a:endParaRPr/>
          </a:p>
          <a:p>
            <a:pPr indent="0" lvl="0" marL="0" rtl="0" algn="l">
              <a:lnSpc>
                <a:spcPct val="100000"/>
              </a:lnSpc>
              <a:spcBef>
                <a:spcPts val="1000"/>
              </a:spcBef>
              <a:spcAft>
                <a:spcPts val="0"/>
              </a:spcAft>
              <a:buClr>
                <a:schemeClr val="dk1"/>
              </a:buClr>
              <a:buSzPts val="1592"/>
              <a:buNone/>
            </a:pPr>
            <a:r>
              <a:rPr lang="en-US" sz="1592">
                <a:latin typeface="Times New Roman"/>
                <a:ea typeface="Times New Roman"/>
                <a:cs typeface="Times New Roman"/>
                <a:sym typeface="Times New Roman"/>
              </a:rPr>
              <a:t> These are called independent variables.</a:t>
            </a:r>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We have used grade_C, grade_D, grade_E, grade_F, grade_G, total_rec_int, total_pymnt_inv,funded_amnt_inv,sub_grade_B5, sub_grade_B4,sub_grade_C5, sub_grade_C4,sub_grade_C3,sub_grade_B4,sub_grade_D5 as our predictor variable as after using feature selection tools like lasso cross validation we came to a conclusion that these are the best predictors</a:t>
            </a:r>
            <a:endParaRPr/>
          </a:p>
          <a:p>
            <a:pPr indent="0" lvl="0" marL="0" rtl="0" algn="l">
              <a:lnSpc>
                <a:spcPct val="100000"/>
              </a:lnSpc>
              <a:spcBef>
                <a:spcPts val="1000"/>
              </a:spcBef>
              <a:spcAft>
                <a:spcPts val="0"/>
              </a:spcAft>
              <a:buClr>
                <a:schemeClr val="dk1"/>
              </a:buClr>
              <a:buSzPts val="1592"/>
              <a:buNone/>
            </a:pPr>
            <a:r>
              <a:rPr b="1" lang="en-US" sz="1592">
                <a:latin typeface="Times New Roman"/>
                <a:ea typeface="Times New Roman"/>
                <a:cs typeface="Times New Roman"/>
                <a:sym typeface="Times New Roman"/>
              </a:rPr>
              <a:t>Alpha = 1</a:t>
            </a:r>
            <a:endParaRPr sz="1592">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1592"/>
              <a:buChar char="•"/>
            </a:pPr>
            <a:r>
              <a:rPr lang="en-US" sz="1592">
                <a:latin typeface="Times New Roman"/>
                <a:ea typeface="Times New Roman"/>
                <a:cs typeface="Times New Roman"/>
                <a:sym typeface="Times New Roman"/>
              </a:rPr>
              <a:t>The alpha parameter controls the distribution between the ℓ1ℓ1 (LASSO) and ℓ2ℓ2 (ridge regression) penalties. The penalty is defined as:</a:t>
            </a:r>
            <a:endParaRPr/>
          </a:p>
          <a:p>
            <a:pPr indent="0" lvl="0" marL="0" rtl="0" algn="l">
              <a:lnSpc>
                <a:spcPct val="100000"/>
              </a:lnSpc>
              <a:spcBef>
                <a:spcPts val="1000"/>
              </a:spcBef>
              <a:spcAft>
                <a:spcPts val="0"/>
              </a:spcAft>
              <a:buClr>
                <a:schemeClr val="dk1"/>
              </a:buClr>
              <a:buSzPts val="1592"/>
              <a:buNone/>
            </a:pPr>
            <a:r>
              <a:rPr lang="en-US" sz="1592">
                <a:latin typeface="Times New Roman"/>
                <a:ea typeface="Times New Roman"/>
                <a:cs typeface="Times New Roman"/>
                <a:sym typeface="Times New Roman"/>
              </a:rPr>
              <a:t>P(α,β)=(1−α)/2||β||22+α||β||1=∑j[(1−α)/2β2j+α|βj|]</a:t>
            </a:r>
            <a:endParaRPr/>
          </a:p>
          <a:p>
            <a:pPr indent="0" lvl="0" marL="0" rtl="0" algn="l">
              <a:lnSpc>
                <a:spcPct val="100000"/>
              </a:lnSpc>
              <a:spcBef>
                <a:spcPts val="1000"/>
              </a:spcBef>
              <a:spcAft>
                <a:spcPts val="0"/>
              </a:spcAft>
              <a:buClr>
                <a:schemeClr val="dk1"/>
              </a:buClr>
              <a:buSzPts val="1592"/>
              <a:buNone/>
            </a:pPr>
            <a:r>
              <a:rPr lang="en-US" sz="1592">
                <a:latin typeface="Times New Roman"/>
                <a:ea typeface="Times New Roman"/>
                <a:cs typeface="Times New Roman"/>
                <a:sym typeface="Times New Roman"/>
              </a:rPr>
              <a:t>🡪 a value of 1.0 represents LASSO, and a value of 0.0 produces ridge regression.</a:t>
            </a:r>
            <a:endParaRPr/>
          </a:p>
          <a:p>
            <a:pPr indent="-170815" lvl="0" marL="228600" rtl="0" algn="l">
              <a:lnSpc>
                <a:spcPct val="70000"/>
              </a:lnSpc>
              <a:spcBef>
                <a:spcPts val="1000"/>
              </a:spcBef>
              <a:spcAft>
                <a:spcPts val="0"/>
              </a:spcAft>
              <a:buClr>
                <a:schemeClr val="dk1"/>
              </a:buClr>
              <a:buSzPts val="910"/>
              <a:buNone/>
            </a:pPr>
            <a:r>
              <a:t/>
            </a:r>
            <a:endParaRPr sz="91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376" name="Shape 376"/>
        <p:cNvGrpSpPr/>
        <p:nvPr/>
      </p:nvGrpSpPr>
      <p:grpSpPr>
        <a:xfrm>
          <a:off x="0" y="0"/>
          <a:ext cx="0" cy="0"/>
          <a:chOff x="0" y="0"/>
          <a:chExt cx="0" cy="0"/>
        </a:xfrm>
      </p:grpSpPr>
      <p:sp>
        <p:nvSpPr>
          <p:cNvPr id="377" name="Google Shape;377;p27"/>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7"/>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7"/>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7"/>
          <p:cNvSpPr txBox="1"/>
          <p:nvPr>
            <p:ph type="title"/>
          </p:nvPr>
        </p:nvSpPr>
        <p:spPr>
          <a:xfrm>
            <a:off x="838200" y="1057884"/>
            <a:ext cx="10520702"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imes New Roman"/>
              <a:buNone/>
            </a:pPr>
            <a:r>
              <a:rPr b="1" i="1" lang="en-US" sz="3600">
                <a:latin typeface="Times New Roman"/>
                <a:ea typeface="Times New Roman"/>
                <a:cs typeface="Times New Roman"/>
                <a:sym typeface="Times New Roman"/>
              </a:rPr>
              <a:t>Neural Networks</a:t>
            </a:r>
            <a:br>
              <a:rPr lang="en-US"/>
            </a:br>
            <a:endParaRPr/>
          </a:p>
        </p:txBody>
      </p:sp>
      <p:sp>
        <p:nvSpPr>
          <p:cNvPr id="381" name="Google Shape;381;p27"/>
          <p:cNvSpPr txBox="1"/>
          <p:nvPr>
            <p:ph idx="1" type="body"/>
          </p:nvPr>
        </p:nvSpPr>
        <p:spPr>
          <a:xfrm>
            <a:off x="0" y="2191807"/>
            <a:ext cx="6546574" cy="398515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200"/>
              <a:buChar char="•"/>
            </a:pPr>
            <a:r>
              <a:rPr lang="en-US" sz="2200">
                <a:latin typeface="Times New Roman"/>
                <a:ea typeface="Times New Roman"/>
                <a:cs typeface="Times New Roman"/>
                <a:sym typeface="Times New Roman"/>
              </a:rPr>
              <a:t>Neural Networks are a class of models within the general machine learning literature. They are a specific set of algorithms that have revolutionized machine learning</a:t>
            </a:r>
            <a:endParaRPr/>
          </a:p>
          <a:p>
            <a:pPr indent="-228600" lvl="0" marL="228600" rtl="0" algn="just">
              <a:lnSpc>
                <a:spcPct val="90000"/>
              </a:lnSpc>
              <a:spcBef>
                <a:spcPts val="1000"/>
              </a:spcBef>
              <a:spcAft>
                <a:spcPts val="0"/>
              </a:spcAft>
              <a:buClr>
                <a:schemeClr val="lt1"/>
              </a:buClr>
              <a:buSzPts val="2200"/>
              <a:buChar char="•"/>
            </a:pPr>
            <a:r>
              <a:rPr lang="en-US" sz="2200">
                <a:latin typeface="Times New Roman"/>
                <a:ea typeface="Times New Roman"/>
                <a:cs typeface="Times New Roman"/>
                <a:sym typeface="Times New Roman"/>
              </a:rPr>
              <a:t>They are inspired by biological neural networks and the current so-called deep neural networks have proven to work quite well</a:t>
            </a:r>
            <a:endParaRPr/>
          </a:p>
          <a:p>
            <a:pPr indent="-228600" lvl="0" marL="228600" rtl="0" algn="just">
              <a:lnSpc>
                <a:spcPct val="90000"/>
              </a:lnSpc>
              <a:spcBef>
                <a:spcPts val="1000"/>
              </a:spcBef>
              <a:spcAft>
                <a:spcPts val="0"/>
              </a:spcAft>
              <a:buClr>
                <a:schemeClr val="lt1"/>
              </a:buClr>
              <a:buSzPts val="2200"/>
              <a:buChar char="•"/>
            </a:pPr>
            <a:r>
              <a:rPr lang="en-US" sz="2200">
                <a:latin typeface="Times New Roman"/>
                <a:ea typeface="Times New Roman"/>
                <a:cs typeface="Times New Roman"/>
                <a:sym typeface="Times New Roman"/>
              </a:rPr>
              <a:t>Neural network tries to minimize the squared loss on the training set</a:t>
            </a:r>
            <a:endParaRPr/>
          </a:p>
        </p:txBody>
      </p:sp>
      <p:pic>
        <p:nvPicPr>
          <p:cNvPr id="382" name="Google Shape;382;p27"/>
          <p:cNvPicPr preferRelativeResize="0"/>
          <p:nvPr/>
        </p:nvPicPr>
        <p:blipFill rotWithShape="1">
          <a:blip r:embed="rId3">
            <a:alphaModFix/>
          </a:blip>
          <a:srcRect b="0" l="0" r="0" t="0"/>
          <a:stretch/>
        </p:blipFill>
        <p:spPr>
          <a:xfrm>
            <a:off x="6850784" y="2392018"/>
            <a:ext cx="4935970" cy="32314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86" name="Shape 386"/>
        <p:cNvGrpSpPr/>
        <p:nvPr/>
      </p:nvGrpSpPr>
      <p:grpSpPr>
        <a:xfrm>
          <a:off x="0" y="0"/>
          <a:ext cx="0" cy="0"/>
          <a:chOff x="0" y="0"/>
          <a:chExt cx="0" cy="0"/>
        </a:xfrm>
      </p:grpSpPr>
      <p:sp>
        <p:nvSpPr>
          <p:cNvPr id="387" name="Google Shape;387;p28"/>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8"/>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8"/>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0" name="Google Shape;390;p28"/>
          <p:cNvPicPr preferRelativeResize="0"/>
          <p:nvPr/>
        </p:nvPicPr>
        <p:blipFill rotWithShape="1">
          <a:blip r:embed="rId3">
            <a:alphaModFix/>
          </a:blip>
          <a:srcRect b="0" l="0" r="0" t="0"/>
          <a:stretch/>
        </p:blipFill>
        <p:spPr>
          <a:xfrm>
            <a:off x="91108" y="2053883"/>
            <a:ext cx="3814909" cy="2495339"/>
          </a:xfrm>
          <a:prstGeom prst="rect">
            <a:avLst/>
          </a:prstGeom>
          <a:noFill/>
          <a:ln>
            <a:noFill/>
          </a:ln>
        </p:spPr>
      </p:pic>
      <p:sp>
        <p:nvSpPr>
          <p:cNvPr id="391" name="Google Shape;391;p28"/>
          <p:cNvSpPr txBox="1"/>
          <p:nvPr>
            <p:ph idx="1" type="body"/>
          </p:nvPr>
        </p:nvSpPr>
        <p:spPr>
          <a:xfrm>
            <a:off x="4366145" y="352890"/>
            <a:ext cx="7631451" cy="6152219"/>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lt1"/>
              </a:buClr>
              <a:buSzPts val="1700"/>
              <a:buFont typeface="Noto Sans Symbols"/>
              <a:buChar char="⮚"/>
            </a:pPr>
            <a:r>
              <a:rPr b="1" lang="en-US" sz="1700">
                <a:latin typeface="Times New Roman"/>
                <a:ea typeface="Times New Roman"/>
                <a:cs typeface="Times New Roman"/>
                <a:sym typeface="Times New Roman"/>
              </a:rPr>
              <a:t>Significant Parameters used</a:t>
            </a:r>
            <a:endParaRPr sz="17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lt1"/>
              </a:buClr>
              <a:buSzPts val="1700"/>
              <a:buChar char="•"/>
            </a:pPr>
            <a:r>
              <a:rPr lang="en-US" sz="1700">
                <a:latin typeface="Times New Roman"/>
                <a:ea typeface="Times New Roman"/>
                <a:cs typeface="Times New Roman"/>
                <a:sym typeface="Times New Roman"/>
              </a:rPr>
              <a:t>Y = int_rate</a:t>
            </a:r>
            <a:endParaRPr sz="17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lt1"/>
              </a:buClr>
              <a:buSzPts val="1700"/>
              <a:buChar char="•"/>
            </a:pPr>
            <a:r>
              <a:rPr lang="en-US" sz="1700">
                <a:latin typeface="Times New Roman"/>
                <a:ea typeface="Times New Roman"/>
                <a:cs typeface="Times New Roman"/>
                <a:sym typeface="Times New Roman"/>
              </a:rPr>
              <a:t>X = grade_C,grade_D,grade_E,grade_F,grade_G, total_rec_int, total_pymnt_inv, funded_amnt_inv, sub_grade_B5, sub_grade_B4,sub_grade_C5, sub_grade_C4,sub_grade_C3,sub_grade_B4,sub_grade_D5</a:t>
            </a:r>
            <a:endParaRPr/>
          </a:p>
          <a:p>
            <a:pPr indent="-228600" lvl="0" marL="228600" rtl="0" algn="l">
              <a:lnSpc>
                <a:spcPct val="80000"/>
              </a:lnSpc>
              <a:spcBef>
                <a:spcPts val="1000"/>
              </a:spcBef>
              <a:spcAft>
                <a:spcPts val="0"/>
              </a:spcAft>
              <a:buClr>
                <a:schemeClr val="lt1"/>
              </a:buClr>
              <a:buSzPts val="1700"/>
              <a:buChar char="•"/>
            </a:pPr>
            <a:r>
              <a:rPr b="1" lang="en-US" sz="1700">
                <a:latin typeface="Times New Roman"/>
                <a:ea typeface="Times New Roman"/>
                <a:cs typeface="Times New Roman"/>
                <a:sym typeface="Times New Roman"/>
              </a:rPr>
              <a:t>Optimizers:</a:t>
            </a:r>
            <a:r>
              <a:rPr lang="en-US" sz="1700">
                <a:latin typeface="Times New Roman"/>
                <a:ea typeface="Times New Roman"/>
                <a:cs typeface="Times New Roman"/>
                <a:sym typeface="Times New Roman"/>
              </a:rPr>
              <a:t> Gradient descent is an iterative machine learning optimization algorithm to reduce the cost function. Here we have used GCD</a:t>
            </a:r>
            <a:endParaRPr/>
          </a:p>
          <a:p>
            <a:pPr indent="-228600" lvl="0" marL="228600" rtl="0" algn="l">
              <a:lnSpc>
                <a:spcPct val="80000"/>
              </a:lnSpc>
              <a:spcBef>
                <a:spcPts val="1000"/>
              </a:spcBef>
              <a:spcAft>
                <a:spcPts val="0"/>
              </a:spcAft>
              <a:buClr>
                <a:schemeClr val="lt1"/>
              </a:buClr>
              <a:buSzPts val="1700"/>
              <a:buChar char="•"/>
            </a:pPr>
            <a:r>
              <a:rPr b="1" lang="en-US" sz="1700">
                <a:latin typeface="Times New Roman"/>
                <a:ea typeface="Times New Roman"/>
                <a:cs typeface="Times New Roman"/>
                <a:sym typeface="Times New Roman"/>
              </a:rPr>
              <a:t>Epochs:</a:t>
            </a:r>
            <a:r>
              <a:rPr lang="en-US" sz="1700">
                <a:latin typeface="Times New Roman"/>
                <a:ea typeface="Times New Roman"/>
                <a:cs typeface="Times New Roman"/>
                <a:sym typeface="Times New Roman"/>
              </a:rPr>
              <a:t> Specify the number of times to iterate (stream) the dataset. The value can be a fraction. In our case it is 15</a:t>
            </a:r>
            <a:endParaRPr/>
          </a:p>
          <a:p>
            <a:pPr indent="-228600" lvl="0" marL="228600" rtl="0" algn="l">
              <a:lnSpc>
                <a:spcPct val="80000"/>
              </a:lnSpc>
              <a:spcBef>
                <a:spcPts val="1000"/>
              </a:spcBef>
              <a:spcAft>
                <a:spcPts val="0"/>
              </a:spcAft>
              <a:buClr>
                <a:schemeClr val="lt1"/>
              </a:buClr>
              <a:buSzPts val="1700"/>
              <a:buChar char="•"/>
            </a:pPr>
            <a:r>
              <a:rPr b="1" lang="en-US" sz="1700">
                <a:latin typeface="Times New Roman"/>
                <a:ea typeface="Times New Roman"/>
                <a:cs typeface="Times New Roman"/>
                <a:sym typeface="Times New Roman"/>
              </a:rPr>
              <a:t>Hidden:</a:t>
            </a:r>
            <a:r>
              <a:rPr lang="en-US" sz="1700">
                <a:latin typeface="Times New Roman"/>
                <a:ea typeface="Times New Roman"/>
                <a:cs typeface="Times New Roman"/>
                <a:sym typeface="Times New Roman"/>
              </a:rPr>
              <a:t> Specify the hidden layer sizes (e.g., 100,100). The value must be positive</a:t>
            </a:r>
            <a:endParaRPr/>
          </a:p>
          <a:p>
            <a:pPr indent="-228600" lvl="0" marL="228600" rtl="0" algn="l">
              <a:lnSpc>
                <a:spcPct val="80000"/>
              </a:lnSpc>
              <a:spcBef>
                <a:spcPts val="1000"/>
              </a:spcBef>
              <a:spcAft>
                <a:spcPts val="0"/>
              </a:spcAft>
              <a:buClr>
                <a:schemeClr val="lt1"/>
              </a:buClr>
              <a:buSzPts val="1700"/>
              <a:buChar char="•"/>
            </a:pPr>
            <a:r>
              <a:rPr b="1" lang="en-US" sz="1700">
                <a:latin typeface="Times New Roman"/>
                <a:ea typeface="Times New Roman"/>
                <a:cs typeface="Times New Roman"/>
                <a:sym typeface="Times New Roman"/>
              </a:rPr>
              <a:t>Mini_batch_size:</a:t>
            </a:r>
            <a:r>
              <a:rPr lang="en-US" sz="1700">
                <a:latin typeface="Times New Roman"/>
                <a:ea typeface="Times New Roman"/>
                <a:cs typeface="Times New Roman"/>
                <a:sym typeface="Times New Roman"/>
              </a:rPr>
              <a:t> Specify a value for the mini-batch size. (Smaller values lead to a better fit; larger values can speed up and generalize better) which is 10</a:t>
            </a:r>
            <a:endParaRPr/>
          </a:p>
          <a:p>
            <a:pPr indent="-228600" lvl="0" marL="228600" rtl="0" algn="l">
              <a:lnSpc>
                <a:spcPct val="80000"/>
              </a:lnSpc>
              <a:spcBef>
                <a:spcPts val="1000"/>
              </a:spcBef>
              <a:spcAft>
                <a:spcPts val="0"/>
              </a:spcAft>
              <a:buClr>
                <a:schemeClr val="lt1"/>
              </a:buClr>
              <a:buSzPts val="1700"/>
              <a:buChar char="•"/>
            </a:pPr>
            <a:r>
              <a:rPr b="1" lang="en-US" sz="1700">
                <a:latin typeface="Times New Roman"/>
                <a:ea typeface="Times New Roman"/>
                <a:cs typeface="Times New Roman"/>
                <a:sym typeface="Times New Roman"/>
              </a:rPr>
              <a:t>Activation:</a:t>
            </a:r>
            <a:r>
              <a:rPr lang="en-US" sz="1700">
                <a:latin typeface="Times New Roman"/>
                <a:ea typeface="Times New Roman"/>
                <a:cs typeface="Times New Roman"/>
                <a:sym typeface="Times New Roman"/>
              </a:rPr>
              <a:t> Specify the activation function (Tanh, Tanh with dropout, Rectifier, Rectifier with dropout, Maxout, Maxout with dropout). Here, we used RELU (Rectified Linear Unit)</a:t>
            </a:r>
            <a:endParaRPr/>
          </a:p>
          <a:p>
            <a:pPr indent="0" lvl="0" marL="0" rtl="0" algn="l">
              <a:lnSpc>
                <a:spcPct val="80000"/>
              </a:lnSpc>
              <a:spcBef>
                <a:spcPts val="1000"/>
              </a:spcBef>
              <a:spcAft>
                <a:spcPts val="0"/>
              </a:spcAft>
              <a:buClr>
                <a:schemeClr val="lt1"/>
              </a:buClr>
              <a:buSzPts val="1700"/>
              <a:buNone/>
            </a:pPr>
            <a:r>
              <a:t/>
            </a:r>
            <a:endParaRPr sz="17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lt1"/>
              </a:buClr>
              <a:buSzPts val="1700"/>
              <a:buFont typeface="Noto Sans Symbols"/>
              <a:buChar char="⮚"/>
            </a:pPr>
            <a:r>
              <a:rPr b="1" lang="en-US" sz="1700">
                <a:latin typeface="Times New Roman"/>
                <a:ea typeface="Times New Roman"/>
                <a:cs typeface="Times New Roman"/>
                <a:sym typeface="Times New Roman"/>
              </a:rPr>
              <a:t>Impute numerical missing values with mean</a:t>
            </a:r>
            <a:endParaRPr sz="17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lt1"/>
              </a:buClr>
              <a:buSzPts val="1700"/>
              <a:buChar char="•"/>
            </a:pPr>
            <a:r>
              <a:rPr lang="en-US" sz="1700">
                <a:latin typeface="Times New Roman"/>
                <a:ea typeface="Times New Roman"/>
                <a:cs typeface="Times New Roman"/>
                <a:sym typeface="Times New Roman"/>
              </a:rPr>
              <a:t>fullData[num_cols] = fullData[num_cols].fillna(fullData[num_cols].mean())</a:t>
            </a:r>
            <a:endParaRPr/>
          </a:p>
          <a:p>
            <a:pPr indent="0" lvl="0" marL="0" rtl="0" algn="l">
              <a:lnSpc>
                <a:spcPct val="80000"/>
              </a:lnSpc>
              <a:spcBef>
                <a:spcPts val="1000"/>
              </a:spcBef>
              <a:spcAft>
                <a:spcPts val="0"/>
              </a:spcAft>
              <a:buClr>
                <a:schemeClr val="lt1"/>
              </a:buClr>
              <a:buSzPts val="1700"/>
              <a:buNone/>
            </a:pPr>
            <a:r>
              <a:rPr lang="en-US" sz="1700">
                <a:latin typeface="Times New Roman"/>
                <a:ea typeface="Times New Roman"/>
                <a:cs typeface="Times New Roman"/>
                <a:sym typeface="Times New Roman"/>
              </a:rPr>
              <a:t> </a:t>
            </a:r>
            <a:endParaRPr/>
          </a:p>
          <a:p>
            <a:pPr indent="-228600" lvl="0" marL="228600" rtl="0" algn="l">
              <a:lnSpc>
                <a:spcPct val="80000"/>
              </a:lnSpc>
              <a:spcBef>
                <a:spcPts val="1000"/>
              </a:spcBef>
              <a:spcAft>
                <a:spcPts val="0"/>
              </a:spcAft>
              <a:buClr>
                <a:schemeClr val="lt1"/>
              </a:buClr>
              <a:buSzPts val="1700"/>
              <a:buFont typeface="Noto Sans Symbols"/>
              <a:buChar char="⮚"/>
            </a:pPr>
            <a:r>
              <a:rPr b="1" lang="en-US" sz="1700">
                <a:latin typeface="Times New Roman"/>
                <a:ea typeface="Times New Roman"/>
                <a:cs typeface="Times New Roman"/>
                <a:sym typeface="Times New Roman"/>
              </a:rPr>
              <a:t>Impute categorical missing values with -9999</a:t>
            </a:r>
            <a:endParaRPr sz="17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lt1"/>
              </a:buClr>
              <a:buSzPts val="1700"/>
              <a:buChar char="•"/>
            </a:pPr>
            <a:r>
              <a:rPr lang="en-US" sz="1700">
                <a:latin typeface="Times New Roman"/>
                <a:ea typeface="Times New Roman"/>
                <a:cs typeface="Times New Roman"/>
                <a:sym typeface="Times New Roman"/>
              </a:rPr>
              <a:t>fullData[cat_cols] = fullData[cat_cols].fillna(value = -9999)</a:t>
            </a:r>
            <a:endParaRPr/>
          </a:p>
          <a:p>
            <a:pPr indent="-201612" lvl="0" marL="228600" rtl="0" algn="l">
              <a:lnSpc>
                <a:spcPct val="80000"/>
              </a:lnSpc>
              <a:spcBef>
                <a:spcPts val="1000"/>
              </a:spcBef>
              <a:spcAft>
                <a:spcPts val="0"/>
              </a:spcAft>
              <a:buClr>
                <a:schemeClr val="lt1"/>
              </a:buClr>
              <a:buSzPts val="425"/>
              <a:buNone/>
            </a:pPr>
            <a:r>
              <a:t/>
            </a:r>
            <a:endParaRPr sz="425"/>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95" name="Shape 395"/>
        <p:cNvGrpSpPr/>
        <p:nvPr/>
      </p:nvGrpSpPr>
      <p:grpSpPr>
        <a:xfrm>
          <a:off x="0" y="0"/>
          <a:ext cx="0" cy="0"/>
          <a:chOff x="0" y="0"/>
          <a:chExt cx="0" cy="0"/>
        </a:xfrm>
      </p:grpSpPr>
      <p:sp>
        <p:nvSpPr>
          <p:cNvPr id="396" name="Google Shape;396;p29"/>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9"/>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29"/>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29"/>
          <p:cNvSpPr txBox="1"/>
          <p:nvPr>
            <p:ph type="title"/>
          </p:nvPr>
        </p:nvSpPr>
        <p:spPr>
          <a:xfrm>
            <a:off x="4366145" y="496518"/>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Times New Roman"/>
              <a:buNone/>
            </a:pPr>
            <a:r>
              <a:rPr b="1" i="1" lang="en-US" sz="3200">
                <a:latin typeface="Times New Roman"/>
                <a:ea typeface="Times New Roman"/>
                <a:cs typeface="Times New Roman"/>
                <a:sym typeface="Times New Roman"/>
              </a:rPr>
              <a:t>Random Forests</a:t>
            </a:r>
            <a:endParaRPr/>
          </a:p>
        </p:txBody>
      </p:sp>
      <p:pic>
        <p:nvPicPr>
          <p:cNvPr descr="A picture containing room  Description automatically generated" id="400" name="Google Shape;400;p29"/>
          <p:cNvPicPr preferRelativeResize="0"/>
          <p:nvPr/>
        </p:nvPicPr>
        <p:blipFill rotWithShape="1">
          <a:blip r:embed="rId3">
            <a:alphaModFix/>
          </a:blip>
          <a:srcRect b="0" l="0" r="0" t="0"/>
          <a:stretch/>
        </p:blipFill>
        <p:spPr>
          <a:xfrm>
            <a:off x="480060" y="2131988"/>
            <a:ext cx="3425957" cy="2646551"/>
          </a:xfrm>
          <a:prstGeom prst="rect">
            <a:avLst/>
          </a:prstGeom>
          <a:noFill/>
          <a:ln>
            <a:noFill/>
          </a:ln>
        </p:spPr>
      </p:pic>
      <p:sp>
        <p:nvSpPr>
          <p:cNvPr id="401" name="Google Shape;401;p29"/>
          <p:cNvSpPr txBox="1"/>
          <p:nvPr>
            <p:ph idx="1" type="body"/>
          </p:nvPr>
        </p:nvSpPr>
        <p:spPr>
          <a:xfrm>
            <a:off x="4094923" y="1651540"/>
            <a:ext cx="7779026" cy="420592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A Random Forest is an ensemble technique capable of performing both regression and classification tasks with the use of multiple decision trees</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The random forest algorithm combines multiple algorithms of the same type i.e. multiple decision trees, resulting in a forest of trees, hence the name "Random Forest". The random forest algorithm can be used for both regression and classification tasks</a:t>
            </a:r>
            <a:endParaRPr b="0" sz="20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In case of a regression problem, for a new record, each tree in the forest predicts a value for Y (output). The final value can be calculated by taking the average of all the values predicted by all the trees in forest. Or, in case of a classification problem, each tree in the forest predicts the category to which the new record belongs. Finally, the new record is assigned to the category that wins the majority vote</a:t>
            </a:r>
            <a:endParaRPr b="0" sz="2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11" name="Shape 111"/>
        <p:cNvGrpSpPr/>
        <p:nvPr/>
      </p:nvGrpSpPr>
      <p:grpSpPr>
        <a:xfrm>
          <a:off x="0" y="0"/>
          <a:ext cx="0" cy="0"/>
          <a:chOff x="0" y="0"/>
          <a:chExt cx="0" cy="0"/>
        </a:xfrm>
      </p:grpSpPr>
      <p:sp>
        <p:nvSpPr>
          <p:cNvPr id="112" name="Google Shape;112;p3"/>
          <p:cNvSpPr txBox="1"/>
          <p:nvPr>
            <p:ph type="title"/>
          </p:nvPr>
        </p:nvSpPr>
        <p:spPr>
          <a:xfrm>
            <a:off x="468211" y="0"/>
            <a:ext cx="531453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imes New Roman"/>
              <a:buNone/>
            </a:pPr>
            <a:r>
              <a:rPr b="1" i="1" lang="en-US" sz="2800">
                <a:latin typeface="Times New Roman"/>
                <a:ea typeface="Times New Roman"/>
                <a:cs typeface="Times New Roman"/>
                <a:sym typeface="Times New Roman"/>
              </a:rPr>
              <a:t>OVERVIEW</a:t>
            </a:r>
            <a:endParaRPr/>
          </a:p>
        </p:txBody>
      </p:sp>
      <p:sp>
        <p:nvSpPr>
          <p:cNvPr id="113" name="Google Shape;113;p3"/>
          <p:cNvSpPr txBox="1"/>
          <p:nvPr>
            <p:ph idx="1" type="body"/>
          </p:nvPr>
        </p:nvSpPr>
        <p:spPr>
          <a:xfrm>
            <a:off x="282080" y="1152101"/>
            <a:ext cx="6217020" cy="432836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Lending Club is a US peer-to-peer lending company. </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The company asserted that $15.98 billion in loans had been arising through its platform up to December 31,2015</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The Lending Club enables borrowers to possess unsecured personal loans between the range of $1,000 and $40,000</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The standard loan period is of three years. Thereby, all the Investors can search and find the listing of loans on the website of Lending Club and therefore choose loans that they wish to invest in based on the information supplied about the borrower, the amount, grade, and the purpose of the loan</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Investors make money from the interests</a:t>
            </a:r>
            <a:endParaRPr/>
          </a:p>
          <a:p>
            <a:pPr indent="-228600" lvl="0" marL="228600" rtl="0" algn="just">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 Lending Club makes a profit by charging the borrowers a fee called the origination fee and for investors a service fee</a:t>
            </a:r>
            <a:endParaRPr/>
          </a:p>
        </p:txBody>
      </p:sp>
      <p:sp>
        <p:nvSpPr>
          <p:cNvPr id="114" name="Google Shape;114;p3"/>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3"/>
          <p:cNvSpPr/>
          <p:nvPr/>
        </p:nvSpPr>
        <p:spPr>
          <a:xfrm>
            <a:off x="6750141" y="-2"/>
            <a:ext cx="5441859" cy="5654940"/>
          </a:xfrm>
          <a:custGeom>
            <a:rect b="b" l="l" r="r" t="t"/>
            <a:pathLst>
              <a:path extrusionOk="0" h="5654940" w="5441859">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16" name="Google Shape;116;p3"/>
          <p:cNvPicPr preferRelativeResize="0"/>
          <p:nvPr/>
        </p:nvPicPr>
        <p:blipFill rotWithShape="1">
          <a:blip r:embed="rId3">
            <a:alphaModFix/>
          </a:blip>
          <a:srcRect b="9473" l="0" r="2" t="13105"/>
          <a:stretch/>
        </p:blipFill>
        <p:spPr>
          <a:xfrm>
            <a:off x="7633252" y="1963620"/>
            <a:ext cx="4047595" cy="12318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5" name="Shape 405"/>
        <p:cNvGrpSpPr/>
        <p:nvPr/>
      </p:nvGrpSpPr>
      <p:grpSpPr>
        <a:xfrm>
          <a:off x="0" y="0"/>
          <a:ext cx="0" cy="0"/>
          <a:chOff x="0" y="0"/>
          <a:chExt cx="0" cy="0"/>
        </a:xfrm>
      </p:grpSpPr>
      <p:sp>
        <p:nvSpPr>
          <p:cNvPr id="406" name="Google Shape;406;p30"/>
          <p:cNvSpPr txBox="1"/>
          <p:nvPr>
            <p:ph idx="1" type="body"/>
          </p:nvPr>
        </p:nvSpPr>
        <p:spPr>
          <a:xfrm>
            <a:off x="492827" y="1506549"/>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i="1" lang="en-US" sz="2400">
                <a:latin typeface="Times New Roman"/>
                <a:ea typeface="Times New Roman"/>
                <a:cs typeface="Times New Roman"/>
                <a:sym typeface="Times New Roman"/>
              </a:rPr>
              <a:t>Y = </a:t>
            </a:r>
            <a:r>
              <a:rPr i="1" lang="en-US" sz="2400">
                <a:latin typeface="Times New Roman"/>
                <a:ea typeface="Times New Roman"/>
                <a:cs typeface="Times New Roman"/>
                <a:sym typeface="Times New Roman"/>
              </a:rPr>
              <a:t>int_rate</a:t>
            </a:r>
            <a:r>
              <a:rPr b="1" i="1"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i="1" lang="en-US" sz="2400">
                <a:latin typeface="Times New Roman"/>
                <a:ea typeface="Times New Roman"/>
                <a:cs typeface="Times New Roman"/>
                <a:sym typeface="Times New Roman"/>
              </a:rPr>
              <a:t>X = </a:t>
            </a:r>
            <a:r>
              <a:rPr lang="en-US" sz="2400">
                <a:latin typeface="Times New Roman"/>
                <a:ea typeface="Times New Roman"/>
                <a:cs typeface="Times New Roman"/>
                <a:sym typeface="Times New Roman"/>
              </a:rPr>
              <a:t>grade_C,grade_D,grade_E, grade_F, grade_G, total_rec_int, total_pymnt_inv, funded_amnt_inv, sub_grade_B5, sub_grade_B4, sub_grade_C5, sub_grade_C4, sub_grade_C3, sub_grade_B4, sub_grade_D5</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i="1" lang="en-US" sz="2400">
                <a:latin typeface="Times New Roman"/>
                <a:ea typeface="Times New Roman"/>
                <a:cs typeface="Times New Roman"/>
                <a:sym typeface="Times New Roman"/>
              </a:rPr>
              <a:t>Significance of parameters used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i="1" lang="en-US" sz="2400">
                <a:latin typeface="Times New Roman"/>
                <a:ea typeface="Times New Roman"/>
                <a:cs typeface="Times New Roman"/>
                <a:sym typeface="Times New Roman"/>
              </a:rPr>
              <a:t>n_estimators : </a:t>
            </a:r>
            <a:r>
              <a:rPr i="1" lang="en-US" sz="2400">
                <a:latin typeface="Times New Roman"/>
                <a:ea typeface="Times New Roman"/>
                <a:cs typeface="Times New Roman"/>
                <a:sym typeface="Times New Roman"/>
              </a:rPr>
              <a:t>(number of trees)</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i="1" lang="en-US" sz="2400">
                <a:latin typeface="Times New Roman"/>
                <a:ea typeface="Times New Roman"/>
                <a:cs typeface="Times New Roman"/>
                <a:sym typeface="Times New Roman"/>
              </a:rPr>
              <a:t>random_state : </a:t>
            </a:r>
            <a:r>
              <a:rPr i="1" lang="en-US" sz="2400">
                <a:latin typeface="Times New Roman"/>
                <a:ea typeface="Times New Roman"/>
                <a:cs typeface="Times New Roman"/>
                <a:sym typeface="Times New Roman"/>
              </a:rPr>
              <a:t>seed : </a:t>
            </a:r>
            <a:r>
              <a:rPr lang="en-US" sz="2400">
                <a:latin typeface="Times New Roman"/>
                <a:ea typeface="Times New Roman"/>
                <a:cs typeface="Times New Roman"/>
                <a:sym typeface="Times New Roman"/>
              </a:rPr>
              <a:t>Specify the random number generator (RNG) seed for algorithm components dependent on randomization. The seed is consistent for each H2O instance so that you can create models with the same starting conditions in alternative configurations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407" name="Google Shape;407;p30"/>
          <p:cNvSpPr/>
          <p:nvPr/>
        </p:nvSpPr>
        <p:spPr>
          <a:xfrm>
            <a:off x="636865" y="739673"/>
            <a:ext cx="71707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dk1"/>
                </a:solidFill>
                <a:latin typeface="Times New Roman"/>
                <a:ea typeface="Times New Roman"/>
                <a:cs typeface="Times New Roman"/>
                <a:sym typeface="Times New Roman"/>
              </a:rPr>
              <a:t>Parameters used for DRF</a:t>
            </a:r>
            <a:r>
              <a:rPr b="1" i="1" lang="en-US" sz="2800">
                <a:solidFill>
                  <a:schemeClr val="lt1"/>
                </a:solidFill>
                <a:latin typeface="Times New Roman"/>
                <a:ea typeface="Times New Roman"/>
                <a:cs typeface="Times New Roman"/>
                <a:sym typeface="Times New Roman"/>
              </a:rPr>
              <a:t>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411" name="Shape 411"/>
        <p:cNvGrpSpPr/>
        <p:nvPr/>
      </p:nvGrpSpPr>
      <p:grpSpPr>
        <a:xfrm>
          <a:off x="0" y="0"/>
          <a:ext cx="0" cy="0"/>
          <a:chOff x="0" y="0"/>
          <a:chExt cx="0" cy="0"/>
        </a:xfrm>
      </p:grpSpPr>
      <p:sp>
        <p:nvSpPr>
          <p:cNvPr id="412" name="Google Shape;412;p31"/>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31"/>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31"/>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1"/>
          <p:cNvSpPr txBox="1"/>
          <p:nvPr>
            <p:ph type="title"/>
          </p:nvPr>
        </p:nvSpPr>
        <p:spPr>
          <a:xfrm>
            <a:off x="926709" y="564646"/>
            <a:ext cx="10520702" cy="7105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i="1" lang="en-US" sz="4000">
                <a:latin typeface="Times New Roman"/>
                <a:ea typeface="Times New Roman"/>
                <a:cs typeface="Times New Roman"/>
                <a:sym typeface="Times New Roman"/>
              </a:rPr>
              <a:t>Tpot</a:t>
            </a:r>
            <a:endParaRPr b="1" i="1" sz="4000">
              <a:latin typeface="Times New Roman"/>
              <a:ea typeface="Times New Roman"/>
              <a:cs typeface="Times New Roman"/>
              <a:sym typeface="Times New Roman"/>
            </a:endParaRPr>
          </a:p>
        </p:txBody>
      </p:sp>
      <p:sp>
        <p:nvSpPr>
          <p:cNvPr id="416" name="Google Shape;416;p31"/>
          <p:cNvSpPr txBox="1"/>
          <p:nvPr>
            <p:ph idx="1" type="body"/>
          </p:nvPr>
        </p:nvSpPr>
        <p:spPr>
          <a:xfrm>
            <a:off x="405246" y="1434760"/>
            <a:ext cx="6194337" cy="4858594"/>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lt1"/>
              </a:buClr>
              <a:buSzPts val="2015"/>
              <a:buChar char="•"/>
            </a:pPr>
            <a:r>
              <a:rPr lang="en-US" sz="2015">
                <a:latin typeface="Times New Roman"/>
                <a:ea typeface="Times New Roman"/>
                <a:cs typeface="Times New Roman"/>
                <a:sym typeface="Times New Roman"/>
              </a:rPr>
              <a:t>TPOT is meant to be an assistant that gives you ideas on how to solve a particular machine learning problem by exploring pipeline configurations that you might have never considered, then leaves the fine-tuning to more constrained parameter tuning techniques such as grid search</a:t>
            </a:r>
            <a:endParaRPr/>
          </a:p>
          <a:p>
            <a:pPr indent="-228600" lvl="0" marL="228600" rtl="0" algn="just">
              <a:lnSpc>
                <a:spcPct val="70000"/>
              </a:lnSpc>
              <a:spcBef>
                <a:spcPts val="1000"/>
              </a:spcBef>
              <a:spcAft>
                <a:spcPts val="0"/>
              </a:spcAft>
              <a:buClr>
                <a:schemeClr val="lt1"/>
              </a:buClr>
              <a:buSzPts val="2015"/>
              <a:buChar char="•"/>
            </a:pPr>
            <a:r>
              <a:rPr lang="en-US" sz="2015">
                <a:latin typeface="Times New Roman"/>
                <a:ea typeface="Times New Roman"/>
                <a:cs typeface="Times New Roman"/>
                <a:sym typeface="Times New Roman"/>
              </a:rPr>
              <a:t>TPOT will take a while to run on larger datasets, but it's important to realize why. With the default TPOT settings (100 generations with 100 population size), TPOT will evaluate 10,000 pipeline configurations before finishing </a:t>
            </a:r>
            <a:endParaRPr/>
          </a:p>
          <a:p>
            <a:pPr indent="-228600" lvl="0" marL="228600" rtl="0" algn="just">
              <a:lnSpc>
                <a:spcPct val="70000"/>
              </a:lnSpc>
              <a:spcBef>
                <a:spcPts val="1000"/>
              </a:spcBef>
              <a:spcAft>
                <a:spcPts val="0"/>
              </a:spcAft>
              <a:buClr>
                <a:schemeClr val="lt1"/>
              </a:buClr>
              <a:buSzPts val="2015"/>
              <a:buChar char="•"/>
            </a:pPr>
            <a:r>
              <a:rPr lang="en-US" sz="2015">
                <a:latin typeface="Times New Roman"/>
                <a:ea typeface="Times New Roman"/>
                <a:cs typeface="Times New Roman"/>
                <a:sym typeface="Times New Roman"/>
              </a:rPr>
              <a:t>To put this number into context, think about a grid search of 10,000 hyperparameter combinations for a machine learning algorithm and how long that grid search will take. That is 10,000 model configurations to evaluate with 10-fold cross-validation, which means that roughly 100,000 models are fit and evaluated on the training data in one grid search</a:t>
            </a:r>
            <a:endParaRPr/>
          </a:p>
          <a:p>
            <a:pPr indent="-228600" lvl="0" marL="228600" rtl="0" algn="just">
              <a:lnSpc>
                <a:spcPct val="70000"/>
              </a:lnSpc>
              <a:spcBef>
                <a:spcPts val="1000"/>
              </a:spcBef>
              <a:spcAft>
                <a:spcPts val="0"/>
              </a:spcAft>
              <a:buClr>
                <a:schemeClr val="lt1"/>
              </a:buClr>
              <a:buSzPts val="2015"/>
              <a:buChar char="•"/>
            </a:pPr>
            <a:r>
              <a:rPr lang="en-US" sz="2015">
                <a:latin typeface="Times New Roman"/>
                <a:ea typeface="Times New Roman"/>
                <a:cs typeface="Times New Roman"/>
                <a:sym typeface="Times New Roman"/>
              </a:rPr>
              <a:t>TPOT tries a pipeline, evaluates its performance, and randomly changes parts of the pipeline in search of better performing algorithms</a:t>
            </a:r>
            <a:endParaRPr/>
          </a:p>
          <a:p>
            <a:pPr indent="0" lvl="0" marL="0" rtl="0" algn="l">
              <a:lnSpc>
                <a:spcPct val="70000"/>
              </a:lnSpc>
              <a:spcBef>
                <a:spcPts val="1000"/>
              </a:spcBef>
              <a:spcAft>
                <a:spcPts val="0"/>
              </a:spcAft>
              <a:buClr>
                <a:schemeClr val="lt1"/>
              </a:buClr>
              <a:buSzPts val="1085"/>
              <a:buNone/>
            </a:pPr>
            <a:r>
              <a:t/>
            </a:r>
            <a:endParaRPr sz="1085"/>
          </a:p>
        </p:txBody>
      </p:sp>
      <p:pic>
        <p:nvPicPr>
          <p:cNvPr id="417" name="Google Shape;417;p31"/>
          <p:cNvPicPr preferRelativeResize="0"/>
          <p:nvPr/>
        </p:nvPicPr>
        <p:blipFill rotWithShape="1">
          <a:blip r:embed="rId3">
            <a:alphaModFix/>
          </a:blip>
          <a:srcRect b="0" l="0" r="0" t="0"/>
          <a:stretch/>
        </p:blipFill>
        <p:spPr>
          <a:xfrm>
            <a:off x="6850784" y="1839797"/>
            <a:ext cx="5106754" cy="25774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1" name="Shape 421"/>
        <p:cNvGrpSpPr/>
        <p:nvPr/>
      </p:nvGrpSpPr>
      <p:grpSpPr>
        <a:xfrm>
          <a:off x="0" y="0"/>
          <a:ext cx="0" cy="0"/>
          <a:chOff x="0" y="0"/>
          <a:chExt cx="0" cy="0"/>
        </a:xfrm>
      </p:grpSpPr>
      <p:sp>
        <p:nvSpPr>
          <p:cNvPr id="422" name="Google Shape;422;p32"/>
          <p:cNvSpPr txBox="1"/>
          <p:nvPr>
            <p:ph idx="1" type="body"/>
          </p:nvPr>
        </p:nvSpPr>
        <p:spPr>
          <a:xfrm>
            <a:off x="705679" y="463827"/>
            <a:ext cx="10421866" cy="5870712"/>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Library Used</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Char char="•"/>
            </a:pPr>
            <a:r>
              <a:rPr lang="en-US" sz="2220">
                <a:latin typeface="Times New Roman"/>
                <a:ea typeface="Times New Roman"/>
                <a:cs typeface="Times New Roman"/>
                <a:sym typeface="Times New Roman"/>
              </a:rPr>
              <a:t>tpot import TPOTRegressor</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 Splitting the data into predictors and features</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 predictors</a:t>
            </a:r>
            <a:r>
              <a:rPr lang="en-US" sz="2220">
                <a:latin typeface="Times New Roman"/>
                <a:ea typeface="Times New Roman"/>
                <a:cs typeface="Times New Roman"/>
                <a:sym typeface="Times New Roman"/>
              </a:rPr>
              <a:t> = ['grade_C','grade_D','grade_E',	'grade_F','grade_G','total_rec_int’,                 'total_pymnt_inv','funded_amnt_inv','sub_grade_B5', 'sub_grade_C5’,              </a:t>
            </a:r>
            <a:endParaRPr/>
          </a:p>
          <a:p>
            <a:pPr indent="0" lvl="0" marL="0" rtl="0" algn="just">
              <a:lnSpc>
                <a:spcPct val="70000"/>
              </a:lnSpc>
              <a:spcBef>
                <a:spcPts val="1000"/>
              </a:spcBef>
              <a:spcAft>
                <a:spcPts val="0"/>
              </a:spcAft>
              <a:buClr>
                <a:schemeClr val="dk1"/>
              </a:buClr>
              <a:buSzPts val="2220"/>
              <a:buNone/>
            </a:pPr>
            <a:r>
              <a:rPr lang="en-US" sz="2220">
                <a:latin typeface="Times New Roman"/>
                <a:ea typeface="Times New Roman"/>
                <a:cs typeface="Times New Roman"/>
                <a:sym typeface="Times New Roman"/>
              </a:rPr>
              <a:t>     ‘sub_grade_C4','sub_grade_C3','sub_grade_B4','sub_grade_D5’]</a:t>
            </a:r>
            <a:endParaRPr/>
          </a:p>
          <a:p>
            <a:pPr indent="-228600" lvl="0" marL="228600" rtl="0" algn="just">
              <a:lnSpc>
                <a:spcPct val="70000"/>
              </a:lnSpc>
              <a:spcBef>
                <a:spcPts val="100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 response</a:t>
            </a:r>
            <a:r>
              <a:rPr lang="en-US" sz="2220">
                <a:latin typeface="Times New Roman"/>
                <a:ea typeface="Times New Roman"/>
                <a:cs typeface="Times New Roman"/>
                <a:sym typeface="Times New Roman"/>
              </a:rPr>
              <a:t> = ['int_rate’]</a:t>
            </a:r>
            <a:endParaRPr/>
          </a:p>
          <a:p>
            <a:pPr indent="0" lvl="0" marL="0" rtl="0" algn="just">
              <a:lnSpc>
                <a:spcPct val="70000"/>
              </a:lnSpc>
              <a:spcBef>
                <a:spcPts val="1000"/>
              </a:spcBef>
              <a:spcAft>
                <a:spcPts val="0"/>
              </a:spcAft>
              <a:buClr>
                <a:schemeClr val="dk1"/>
              </a:buClr>
              <a:buSzPts val="2220"/>
              <a:buNone/>
            </a:pPr>
            <a:r>
              <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Instantiating, fitting, &amp; scoring the TPOT classifier is like any other sklearn classifier</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Char char="•"/>
            </a:pPr>
            <a:r>
              <a:rPr lang="en-US" sz="2220">
                <a:latin typeface="Times New Roman"/>
                <a:ea typeface="Times New Roman"/>
                <a:cs typeface="Times New Roman"/>
                <a:sym typeface="Times New Roman"/>
              </a:rPr>
              <a:t>tpot = TPOTRegressor(generations=5, population_size=50, verbosity=2, config_dict = tpot_config)</a:t>
            </a:r>
            <a:endParaRPr/>
          </a:p>
          <a:p>
            <a:pPr indent="-228600" lvl="0" marL="228600" rtl="0" algn="just">
              <a:lnSpc>
                <a:spcPct val="70000"/>
              </a:lnSpc>
              <a:spcBef>
                <a:spcPts val="1000"/>
              </a:spcBef>
              <a:spcAft>
                <a:spcPts val="0"/>
              </a:spcAft>
              <a:buClr>
                <a:schemeClr val="dk1"/>
              </a:buClr>
              <a:buSzPts val="2220"/>
              <a:buChar char="•"/>
            </a:pPr>
            <a:r>
              <a:rPr lang="en-US" sz="2220">
                <a:latin typeface="Times New Roman"/>
                <a:ea typeface="Times New Roman"/>
                <a:cs typeface="Times New Roman"/>
                <a:sym typeface="Times New Roman"/>
              </a:rPr>
              <a:t>tpot.fit(X_train, y_train)</a:t>
            </a:r>
            <a:endParaRPr/>
          </a:p>
          <a:p>
            <a:pPr indent="-228600" lvl="0" marL="228600" rtl="0" algn="just">
              <a:lnSpc>
                <a:spcPct val="70000"/>
              </a:lnSpc>
              <a:spcBef>
                <a:spcPts val="1000"/>
              </a:spcBef>
              <a:spcAft>
                <a:spcPts val="0"/>
              </a:spcAft>
              <a:buClr>
                <a:schemeClr val="dk1"/>
              </a:buClr>
              <a:buSzPts val="2220"/>
              <a:buChar char="•"/>
            </a:pPr>
            <a:r>
              <a:rPr lang="en-US" sz="2220">
                <a:latin typeface="Times New Roman"/>
                <a:ea typeface="Times New Roman"/>
                <a:cs typeface="Times New Roman"/>
                <a:sym typeface="Times New Roman"/>
              </a:rPr>
              <a:t>print(tpot.score(X_test, y_test)) </a:t>
            </a:r>
            <a:endParaRPr/>
          </a:p>
          <a:p>
            <a:pPr indent="0" lvl="0" marL="0" rtl="0" algn="just">
              <a:lnSpc>
                <a:spcPct val="70000"/>
              </a:lnSpc>
              <a:spcBef>
                <a:spcPts val="1000"/>
              </a:spcBef>
              <a:spcAft>
                <a:spcPts val="0"/>
              </a:spcAft>
              <a:buClr>
                <a:schemeClr val="dk1"/>
              </a:buClr>
              <a:buSzPts val="2220"/>
              <a:buNone/>
            </a:pPr>
            <a:r>
              <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Font typeface="Noto Sans Symbols"/>
              <a:buChar char="⮚"/>
            </a:pPr>
            <a:r>
              <a:rPr b="1" lang="en-US" sz="2220">
                <a:latin typeface="Times New Roman"/>
                <a:ea typeface="Times New Roman"/>
                <a:cs typeface="Times New Roman"/>
                <a:sym typeface="Times New Roman"/>
              </a:rPr>
              <a:t>TPOT writes the optimized pipeline to an external python file</a:t>
            </a:r>
            <a:endParaRPr sz="2220">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dk1"/>
              </a:buClr>
              <a:buSzPts val="2220"/>
              <a:buChar char="•"/>
            </a:pPr>
            <a:r>
              <a:rPr lang="en-US" sz="2220">
                <a:latin typeface="Times New Roman"/>
                <a:ea typeface="Times New Roman"/>
                <a:cs typeface="Times New Roman"/>
                <a:sym typeface="Times New Roman"/>
              </a:rPr>
              <a:t>tpot.export(tpot_lendingClub_pipeline_lite.py)</a:t>
            </a:r>
            <a:endParaRPr/>
          </a:p>
          <a:p>
            <a:pPr indent="-64135" lvl="0" marL="228600" rtl="0" algn="l">
              <a:lnSpc>
                <a:spcPct val="70000"/>
              </a:lnSpc>
              <a:spcBef>
                <a:spcPts val="1000"/>
              </a:spcBef>
              <a:spcAft>
                <a:spcPts val="0"/>
              </a:spcAft>
              <a:buClr>
                <a:schemeClr val="dk1"/>
              </a:buClr>
              <a:buSzPts val="2590"/>
              <a:buNone/>
            </a:pPr>
            <a:r>
              <a:t/>
            </a:r>
            <a:endParaRPr sz="259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26" name="Shape 426"/>
        <p:cNvGrpSpPr/>
        <p:nvPr/>
      </p:nvGrpSpPr>
      <p:grpSpPr>
        <a:xfrm>
          <a:off x="0" y="0"/>
          <a:ext cx="0" cy="0"/>
          <a:chOff x="0" y="0"/>
          <a:chExt cx="0" cy="0"/>
        </a:xfrm>
      </p:grpSpPr>
      <p:sp>
        <p:nvSpPr>
          <p:cNvPr id="427" name="Google Shape;427;p33"/>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33"/>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33"/>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33"/>
          <p:cNvSpPr txBox="1"/>
          <p:nvPr>
            <p:ph type="title"/>
          </p:nvPr>
        </p:nvSpPr>
        <p:spPr>
          <a:xfrm>
            <a:off x="4366145" y="934968"/>
            <a:ext cx="716449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alibri"/>
              <a:buNone/>
            </a:pPr>
            <a:r>
              <a:rPr b="1" i="1" lang="en-US" sz="3600">
                <a:latin typeface="Calibri"/>
                <a:ea typeface="Calibri"/>
                <a:cs typeface="Calibri"/>
                <a:sym typeface="Calibri"/>
              </a:rPr>
              <a:t>TEST CASE ANALYSIS</a:t>
            </a:r>
            <a:endParaRPr/>
          </a:p>
        </p:txBody>
      </p:sp>
      <p:pic>
        <p:nvPicPr>
          <p:cNvPr id="431" name="Google Shape;431;p33"/>
          <p:cNvPicPr preferRelativeResize="0"/>
          <p:nvPr/>
        </p:nvPicPr>
        <p:blipFill rotWithShape="1">
          <a:blip r:embed="rId3">
            <a:alphaModFix/>
          </a:blip>
          <a:srcRect b="0" l="0" r="0" t="0"/>
          <a:stretch/>
        </p:blipFill>
        <p:spPr>
          <a:xfrm>
            <a:off x="480060" y="2071224"/>
            <a:ext cx="3425957" cy="2715070"/>
          </a:xfrm>
          <a:prstGeom prst="rect">
            <a:avLst/>
          </a:prstGeom>
          <a:noFill/>
          <a:ln>
            <a:noFill/>
          </a:ln>
        </p:spPr>
      </p:pic>
      <p:sp>
        <p:nvSpPr>
          <p:cNvPr id="432" name="Google Shape;432;p33"/>
          <p:cNvSpPr txBox="1"/>
          <p:nvPr>
            <p:ph idx="1" type="body"/>
          </p:nvPr>
        </p:nvSpPr>
        <p:spPr>
          <a:xfrm>
            <a:off x="4387515" y="2022601"/>
            <a:ext cx="7161017" cy="4154361"/>
          </a:xfrm>
          <a:prstGeom prst="rect">
            <a:avLst/>
          </a:prstGeom>
          <a:noFill/>
          <a:ln>
            <a:noFill/>
          </a:ln>
        </p:spPr>
        <p:txBody>
          <a:bodyPr anchorCtr="0" anchor="t" bIns="45700" lIns="91425" spcFirstLastPara="1" rIns="91425" wrap="square" tIns="45700">
            <a:normAutofit/>
          </a:bodyPr>
          <a:lstStyle/>
          <a:p>
            <a:pPr indent="0" lvl="0" marL="0" rtl="0" algn="just">
              <a:lnSpc>
                <a:spcPct val="80000"/>
              </a:lnSpc>
              <a:spcBef>
                <a:spcPts val="0"/>
              </a:spcBef>
              <a:spcAft>
                <a:spcPts val="0"/>
              </a:spcAft>
              <a:buClr>
                <a:schemeClr val="lt1"/>
              </a:buClr>
              <a:buSzPts val="2200"/>
              <a:buNone/>
            </a:pPr>
            <a:r>
              <a:rPr lang="en-US" sz="2200">
                <a:latin typeface="Times New Roman"/>
                <a:ea typeface="Times New Roman"/>
                <a:cs typeface="Times New Roman"/>
                <a:sym typeface="Times New Roman"/>
              </a:rPr>
              <a:t>The selected test cases based on 6 criteria:</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Annual Income:</a:t>
            </a:r>
            <a:r>
              <a:rPr lang="en-US" sz="2200">
                <a:latin typeface="Times New Roman"/>
                <a:ea typeface="Times New Roman"/>
                <a:cs typeface="Times New Roman"/>
                <a:sym typeface="Times New Roman"/>
              </a:rPr>
              <a:t> 2 test cases for high annual income, low income, mid-range annual income each</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Term:</a:t>
            </a:r>
            <a:r>
              <a:rPr lang="en-US" sz="2200">
                <a:latin typeface="Times New Roman"/>
                <a:ea typeface="Times New Roman"/>
                <a:cs typeface="Times New Roman"/>
                <a:sym typeface="Times New Roman"/>
              </a:rPr>
              <a:t> Selected 5 case each for both given term i.e. 36, 60 months</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Loan amount:</a:t>
            </a:r>
            <a:r>
              <a:rPr lang="en-US" sz="2200">
                <a:latin typeface="Times New Roman"/>
                <a:ea typeface="Times New Roman"/>
                <a:cs typeface="Times New Roman"/>
                <a:sym typeface="Times New Roman"/>
              </a:rPr>
              <a:t> 5 cases for high loan amount, low amount, mid-range loan amount each</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Purpose:</a:t>
            </a:r>
            <a:r>
              <a:rPr lang="en-US" sz="2200">
                <a:latin typeface="Times New Roman"/>
                <a:ea typeface="Times New Roman"/>
                <a:cs typeface="Times New Roman"/>
                <a:sym typeface="Times New Roman"/>
              </a:rPr>
              <a:t> Took a different case for each of the 10 purposes</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State:</a:t>
            </a:r>
            <a:r>
              <a:rPr lang="en-US" sz="2200">
                <a:latin typeface="Times New Roman"/>
                <a:ea typeface="Times New Roman"/>
                <a:cs typeface="Times New Roman"/>
                <a:sym typeface="Times New Roman"/>
              </a:rPr>
              <a:t> Selected a case for each of the 50 states</a:t>
            </a:r>
            <a:endParaRPr/>
          </a:p>
          <a:p>
            <a:pPr indent="-228600" lvl="0" marL="228600" rtl="0" algn="just">
              <a:lnSpc>
                <a:spcPct val="80000"/>
              </a:lnSpc>
              <a:spcBef>
                <a:spcPts val="1000"/>
              </a:spcBef>
              <a:spcAft>
                <a:spcPts val="0"/>
              </a:spcAft>
              <a:buClr>
                <a:schemeClr val="lt1"/>
              </a:buClr>
              <a:buSzPts val="2200"/>
              <a:buChar char="•"/>
            </a:pPr>
            <a:r>
              <a:rPr b="1" lang="en-US" sz="2200">
                <a:latin typeface="Times New Roman"/>
                <a:ea typeface="Times New Roman"/>
                <a:cs typeface="Times New Roman"/>
                <a:sym typeface="Times New Roman"/>
              </a:rPr>
              <a:t>Enquiries in Last 6 months:</a:t>
            </a:r>
            <a:r>
              <a:rPr lang="en-US" sz="2200">
                <a:latin typeface="Times New Roman"/>
                <a:ea typeface="Times New Roman"/>
                <a:cs typeface="Times New Roman"/>
                <a:sym typeface="Times New Roman"/>
              </a:rPr>
              <a:t> Selected 2 test cases for lower number enquiries, 2 for higher enquiries, and 2 for mid number of enquiries</a:t>
            </a:r>
            <a:endParaRPr/>
          </a:p>
          <a:p>
            <a:pPr indent="-101600" lvl="0" marL="228600" rtl="0" algn="l">
              <a:lnSpc>
                <a:spcPct val="80000"/>
              </a:lnSpc>
              <a:spcBef>
                <a:spcPts val="1000"/>
              </a:spcBef>
              <a:spcAft>
                <a:spcPts val="0"/>
              </a:spcAft>
              <a:buClr>
                <a:schemeClr val="lt1"/>
              </a:buClr>
              <a:buSzPts val="2000"/>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 name="Shape 436"/>
        <p:cNvGrpSpPr/>
        <p:nvPr/>
      </p:nvGrpSpPr>
      <p:grpSpPr>
        <a:xfrm>
          <a:off x="0" y="0"/>
          <a:ext cx="0" cy="0"/>
          <a:chOff x="0" y="0"/>
          <a:chExt cx="0" cy="0"/>
        </a:xfrm>
      </p:grpSpPr>
      <p:sp>
        <p:nvSpPr>
          <p:cNvPr id="437" name="Google Shape;437;p34"/>
          <p:cNvSpPr/>
          <p:nvPr/>
        </p:nvSpPr>
        <p:spPr>
          <a:xfrm>
            <a:off x="484096" y="470925"/>
            <a:ext cx="4381009" cy="5892104"/>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8" name="Google Shape;438;p34"/>
          <p:cNvSpPr txBox="1"/>
          <p:nvPr>
            <p:ph type="title"/>
          </p:nvPr>
        </p:nvSpPr>
        <p:spPr>
          <a:xfrm>
            <a:off x="863029" y="1012004"/>
            <a:ext cx="3416158" cy="47954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Times New Roman"/>
              <a:buNone/>
            </a:pPr>
            <a:r>
              <a:rPr b="1" i="1" lang="en-US" sz="3200">
                <a:solidFill>
                  <a:srgbClr val="FFFFFF"/>
                </a:solidFill>
                <a:latin typeface="Times New Roman"/>
                <a:ea typeface="Times New Roman"/>
                <a:cs typeface="Times New Roman"/>
                <a:sym typeface="Times New Roman"/>
              </a:rPr>
              <a:t>CALCULATIONS</a:t>
            </a:r>
            <a:endParaRPr/>
          </a:p>
        </p:txBody>
      </p:sp>
      <p:grpSp>
        <p:nvGrpSpPr>
          <p:cNvPr id="439" name="Google Shape;439;p34"/>
          <p:cNvGrpSpPr/>
          <p:nvPr/>
        </p:nvGrpSpPr>
        <p:grpSpPr>
          <a:xfrm>
            <a:off x="5194300" y="471426"/>
            <a:ext cx="6513603" cy="5884420"/>
            <a:chOff x="0" y="502"/>
            <a:chExt cx="6513603" cy="5884420"/>
          </a:xfrm>
        </p:grpSpPr>
        <p:sp>
          <p:nvSpPr>
            <p:cNvPr id="440" name="Google Shape;440;p34"/>
            <p:cNvSpPr/>
            <p:nvPr/>
          </p:nvSpPr>
          <p:spPr>
            <a:xfrm>
              <a:off x="0" y="502"/>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209416" y="156266"/>
              <a:ext cx="380756" cy="38075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799588" y="502"/>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txBox="1"/>
            <p:nvPr/>
          </p:nvSpPr>
          <p:spPr>
            <a:xfrm>
              <a:off x="799588" y="502"/>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800"/>
                <a:buFont typeface="Times New Roman"/>
                <a:buNone/>
              </a:pPr>
              <a:r>
                <a:rPr b="1" lang="en-US" sz="1800" u="sng">
                  <a:solidFill>
                    <a:schemeClr val="dk1"/>
                  </a:solidFill>
                  <a:latin typeface="Times New Roman"/>
                  <a:ea typeface="Times New Roman"/>
                  <a:cs typeface="Times New Roman"/>
                  <a:sym typeface="Times New Roman"/>
                </a:rPr>
                <a:t>MAPE for each Models:</a:t>
              </a:r>
              <a:endParaRPr sz="1800" u="sng">
                <a:solidFill>
                  <a:schemeClr val="dk1"/>
                </a:solidFill>
                <a:latin typeface="Times New Roman"/>
                <a:ea typeface="Times New Roman"/>
                <a:cs typeface="Times New Roman"/>
                <a:sym typeface="Times New Roman"/>
              </a:endParaRPr>
            </a:p>
          </p:txBody>
        </p:sp>
        <p:sp>
          <p:nvSpPr>
            <p:cNvPr id="444" name="Google Shape;444;p34"/>
            <p:cNvSpPr/>
            <p:nvPr/>
          </p:nvSpPr>
          <p:spPr>
            <a:xfrm>
              <a:off x="0" y="879109"/>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209416" y="1021622"/>
              <a:ext cx="380756" cy="38075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799588" y="865858"/>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txBox="1"/>
            <p:nvPr/>
          </p:nvSpPr>
          <p:spPr>
            <a:xfrm>
              <a:off x="799588" y="865858"/>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Linear Regression: 8.54</a:t>
              </a:r>
              <a:endParaRPr/>
            </a:p>
          </p:txBody>
        </p:sp>
        <p:sp>
          <p:nvSpPr>
            <p:cNvPr id="448" name="Google Shape;448;p34"/>
            <p:cNvSpPr/>
            <p:nvPr/>
          </p:nvSpPr>
          <p:spPr>
            <a:xfrm>
              <a:off x="0" y="1731214"/>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209416" y="1886978"/>
              <a:ext cx="380756" cy="38075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799588" y="1731214"/>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txBox="1"/>
            <p:nvPr/>
          </p:nvSpPr>
          <p:spPr>
            <a:xfrm>
              <a:off x="799588" y="1731214"/>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Neural Network: 5.75</a:t>
              </a:r>
              <a:endParaRPr/>
            </a:p>
          </p:txBody>
        </p:sp>
        <p:sp>
          <p:nvSpPr>
            <p:cNvPr id="452" name="Google Shape;452;p34"/>
            <p:cNvSpPr/>
            <p:nvPr/>
          </p:nvSpPr>
          <p:spPr>
            <a:xfrm>
              <a:off x="0" y="2596570"/>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209416" y="2752334"/>
              <a:ext cx="380756" cy="38075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799588" y="2596570"/>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txBox="1"/>
            <p:nvPr/>
          </p:nvSpPr>
          <p:spPr>
            <a:xfrm>
              <a:off x="799588" y="2596570"/>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rgbClr val="00B050"/>
                </a:buClr>
                <a:buSzPts val="1600"/>
                <a:buFont typeface="Calibri"/>
                <a:buNone/>
              </a:pPr>
              <a:r>
                <a:rPr b="1" lang="en-US" sz="1600">
                  <a:solidFill>
                    <a:srgbClr val="00B050"/>
                  </a:solidFill>
                  <a:latin typeface="Calibri"/>
                  <a:ea typeface="Calibri"/>
                  <a:cs typeface="Calibri"/>
                  <a:sym typeface="Calibri"/>
                </a:rPr>
                <a:t>Random Forest: 3.4</a:t>
              </a:r>
              <a:endParaRPr/>
            </a:p>
          </p:txBody>
        </p:sp>
        <p:sp>
          <p:nvSpPr>
            <p:cNvPr id="456" name="Google Shape;456;p34"/>
            <p:cNvSpPr/>
            <p:nvPr/>
          </p:nvSpPr>
          <p:spPr>
            <a:xfrm>
              <a:off x="0" y="3461926"/>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209416" y="3617690"/>
              <a:ext cx="380756" cy="380756"/>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799588" y="3461926"/>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txBox="1"/>
            <p:nvPr/>
          </p:nvSpPr>
          <p:spPr>
            <a:xfrm>
              <a:off x="799588" y="3461926"/>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T-POT: 11.72825015878589</a:t>
              </a:r>
              <a:endParaRPr/>
            </a:p>
          </p:txBody>
        </p:sp>
        <p:sp>
          <p:nvSpPr>
            <p:cNvPr id="460" name="Google Shape;460;p34"/>
            <p:cNvSpPr/>
            <p:nvPr/>
          </p:nvSpPr>
          <p:spPr>
            <a:xfrm>
              <a:off x="0" y="4327282"/>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209416" y="4483046"/>
              <a:ext cx="380756" cy="380756"/>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99588" y="4327282"/>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txBox="1"/>
            <p:nvPr/>
          </p:nvSpPr>
          <p:spPr>
            <a:xfrm>
              <a:off x="799588" y="4327282"/>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AutoSKLearn: 12.38768 (No models are better than Random Model)</a:t>
              </a:r>
              <a:endParaRPr/>
            </a:p>
          </p:txBody>
        </p:sp>
        <p:sp>
          <p:nvSpPr>
            <p:cNvPr id="464" name="Google Shape;464;p34"/>
            <p:cNvSpPr/>
            <p:nvPr/>
          </p:nvSpPr>
          <p:spPr>
            <a:xfrm>
              <a:off x="0" y="5192638"/>
              <a:ext cx="6513603" cy="69228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209416" y="5348402"/>
              <a:ext cx="380756" cy="380756"/>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799588" y="5192638"/>
              <a:ext cx="5714015" cy="6922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txBox="1"/>
            <p:nvPr/>
          </p:nvSpPr>
          <p:spPr>
            <a:xfrm>
              <a:off x="799588" y="5192638"/>
              <a:ext cx="5714015" cy="692284"/>
            </a:xfrm>
            <a:prstGeom prst="rect">
              <a:avLst/>
            </a:prstGeom>
            <a:noFill/>
            <a:ln>
              <a:noFill/>
            </a:ln>
          </p:spPr>
          <p:txBody>
            <a:bodyPr anchorCtr="0" anchor="ctr" bIns="73250" lIns="73250" spcFirstLastPara="1" rIns="73250" wrap="square" tIns="7325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H2O: 6.55582879</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1" name="Shape 471"/>
        <p:cNvGrpSpPr/>
        <p:nvPr/>
      </p:nvGrpSpPr>
      <p:grpSpPr>
        <a:xfrm>
          <a:off x="0" y="0"/>
          <a:ext cx="0" cy="0"/>
          <a:chOff x="0" y="0"/>
          <a:chExt cx="0" cy="0"/>
        </a:xfrm>
      </p:grpSpPr>
      <p:sp>
        <p:nvSpPr>
          <p:cNvPr id="472" name="Google Shape;472;p35"/>
          <p:cNvSpPr txBox="1"/>
          <p:nvPr>
            <p:ph type="title"/>
          </p:nvPr>
        </p:nvSpPr>
        <p:spPr>
          <a:xfrm>
            <a:off x="838200" y="5534025"/>
            <a:ext cx="10515600" cy="82232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latin typeface="Calibri"/>
                <a:ea typeface="Calibri"/>
                <a:cs typeface="Calibri"/>
                <a:sym typeface="Calibri"/>
              </a:rPr>
              <a:t>Visualizations – Using Tableau</a:t>
            </a:r>
            <a:endParaRPr/>
          </a:p>
        </p:txBody>
      </p:sp>
      <p:pic>
        <p:nvPicPr>
          <p:cNvPr id="473" name="Google Shape;473;p35"/>
          <p:cNvPicPr preferRelativeResize="0"/>
          <p:nvPr/>
        </p:nvPicPr>
        <p:blipFill rotWithShape="1">
          <a:blip r:embed="rId3">
            <a:alphaModFix/>
          </a:blip>
          <a:srcRect b="0" l="0" r="0" t="0"/>
          <a:stretch/>
        </p:blipFill>
        <p:spPr>
          <a:xfrm>
            <a:off x="8559800" y="90488"/>
            <a:ext cx="3590925" cy="5214938"/>
          </a:xfrm>
          <a:prstGeom prst="rect">
            <a:avLst/>
          </a:prstGeom>
          <a:noFill/>
          <a:ln>
            <a:noFill/>
          </a:ln>
        </p:spPr>
      </p:pic>
      <p:pic>
        <p:nvPicPr>
          <p:cNvPr id="474" name="Google Shape;474;p35"/>
          <p:cNvPicPr preferRelativeResize="0"/>
          <p:nvPr/>
        </p:nvPicPr>
        <p:blipFill rotWithShape="1">
          <a:blip r:embed="rId4">
            <a:alphaModFix/>
          </a:blip>
          <a:srcRect b="0" l="0" r="0" t="0"/>
          <a:stretch/>
        </p:blipFill>
        <p:spPr>
          <a:xfrm>
            <a:off x="41275" y="90488"/>
            <a:ext cx="8437563" cy="52149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8" name="Shape 478"/>
        <p:cNvGrpSpPr/>
        <p:nvPr/>
      </p:nvGrpSpPr>
      <p:grpSpPr>
        <a:xfrm>
          <a:off x="0" y="0"/>
          <a:ext cx="0" cy="0"/>
          <a:chOff x="0" y="0"/>
          <a:chExt cx="0" cy="0"/>
        </a:xfrm>
      </p:grpSpPr>
      <p:sp>
        <p:nvSpPr>
          <p:cNvPr id="479" name="Google Shape;479;p36"/>
          <p:cNvSpPr/>
          <p:nvPr/>
        </p:nvSpPr>
        <p:spPr>
          <a:xfrm>
            <a:off x="0" y="0"/>
            <a:ext cx="12192000" cy="6858000"/>
          </a:xfrm>
          <a:prstGeom prst="rect">
            <a:avLst/>
          </a:prstGeom>
          <a:solidFill>
            <a:srgbClr val="7F7F7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36"/>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1" name="Google Shape;481;p36"/>
          <p:cNvPicPr preferRelativeResize="0"/>
          <p:nvPr/>
        </p:nvPicPr>
        <p:blipFill rotWithShape="1">
          <a:blip r:embed="rId3">
            <a:alphaModFix/>
          </a:blip>
          <a:srcRect b="0" l="0" r="0" t="0"/>
          <a:stretch/>
        </p:blipFill>
        <p:spPr>
          <a:xfrm>
            <a:off x="643467" y="1747927"/>
            <a:ext cx="5294716" cy="3362144"/>
          </a:xfrm>
          <a:prstGeom prst="rect">
            <a:avLst/>
          </a:prstGeom>
          <a:noFill/>
          <a:ln>
            <a:noFill/>
          </a:ln>
        </p:spPr>
      </p:pic>
      <p:cxnSp>
        <p:nvCxnSpPr>
          <p:cNvPr id="482" name="Google Shape;482;p36"/>
          <p:cNvCxnSpPr/>
          <p:nvPr/>
        </p:nvCxnSpPr>
        <p:spPr>
          <a:xfrm>
            <a:off x="6079958" y="1143000"/>
            <a:ext cx="0" cy="4572000"/>
          </a:xfrm>
          <a:prstGeom prst="straightConnector1">
            <a:avLst/>
          </a:prstGeom>
          <a:noFill/>
          <a:ln cap="flat" cmpd="sng" w="9525">
            <a:solidFill>
              <a:srgbClr val="4E4E4E"/>
            </a:solidFill>
            <a:prstDash val="solid"/>
            <a:miter lim="800000"/>
            <a:headEnd len="sm" w="sm" type="none"/>
            <a:tailEnd len="sm" w="sm" type="none"/>
          </a:ln>
        </p:spPr>
      </p:cxnSp>
      <p:pic>
        <p:nvPicPr>
          <p:cNvPr id="483" name="Google Shape;483;p36"/>
          <p:cNvPicPr preferRelativeResize="0"/>
          <p:nvPr/>
        </p:nvPicPr>
        <p:blipFill rotWithShape="1">
          <a:blip r:embed="rId4">
            <a:alphaModFix/>
          </a:blip>
          <a:srcRect b="0" l="0" r="0" t="0"/>
          <a:stretch/>
        </p:blipFill>
        <p:spPr>
          <a:xfrm>
            <a:off x="6253817" y="1622179"/>
            <a:ext cx="5294715" cy="361364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7" name="Shape 487"/>
        <p:cNvGrpSpPr/>
        <p:nvPr/>
      </p:nvGrpSpPr>
      <p:grpSpPr>
        <a:xfrm>
          <a:off x="0" y="0"/>
          <a:ext cx="0" cy="0"/>
          <a:chOff x="0" y="0"/>
          <a:chExt cx="0" cy="0"/>
        </a:xfrm>
      </p:grpSpPr>
      <p:sp>
        <p:nvSpPr>
          <p:cNvPr id="488" name="Google Shape;488;p37"/>
          <p:cNvSpPr/>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37"/>
          <p:cNvSpPr txBox="1"/>
          <p:nvPr/>
        </p:nvSpPr>
        <p:spPr>
          <a:xfrm>
            <a:off x="960120" y="5419725"/>
            <a:ext cx="10271760" cy="93662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4000">
                <a:solidFill>
                  <a:srgbClr val="3F3F3F"/>
                </a:solidFill>
                <a:latin typeface="Calibri"/>
                <a:ea typeface="Calibri"/>
                <a:cs typeface="Calibri"/>
                <a:sym typeface="Calibri"/>
              </a:rPr>
              <a:t>Tableau Dashboard</a:t>
            </a:r>
            <a:endParaRPr/>
          </a:p>
        </p:txBody>
      </p:sp>
      <p:sp>
        <p:nvSpPr>
          <p:cNvPr id="490" name="Google Shape;490;p37"/>
          <p:cNvSpPr/>
          <p:nvPr/>
        </p:nvSpPr>
        <p:spPr>
          <a:xfrm>
            <a:off x="960120" y="990600"/>
            <a:ext cx="10271760" cy="43053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1" name="Google Shape;491;p37"/>
          <p:cNvPicPr preferRelativeResize="0"/>
          <p:nvPr>
            <p:ph idx="1" type="body"/>
          </p:nvPr>
        </p:nvPicPr>
        <p:blipFill rotWithShape="1">
          <a:blip r:embed="rId3">
            <a:alphaModFix/>
          </a:blip>
          <a:srcRect b="2" l="0" r="2" t="25330"/>
          <a:stretch/>
        </p:blipFill>
        <p:spPr>
          <a:xfrm>
            <a:off x="1281684" y="1309878"/>
            <a:ext cx="9628632" cy="36667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5" name="Shape 495"/>
        <p:cNvGrpSpPr/>
        <p:nvPr/>
      </p:nvGrpSpPr>
      <p:grpSpPr>
        <a:xfrm>
          <a:off x="0" y="0"/>
          <a:ext cx="0" cy="0"/>
          <a:chOff x="0" y="0"/>
          <a:chExt cx="0" cy="0"/>
        </a:xfrm>
      </p:grpSpPr>
      <p:sp>
        <p:nvSpPr>
          <p:cNvPr id="496" name="Google Shape;496;p38"/>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8"/>
          <p:cNvSpPr/>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1" lang="en-US" sz="3200" u="sng">
                <a:solidFill>
                  <a:schemeClr val="lt1"/>
                </a:solidFill>
                <a:latin typeface="Calibri"/>
                <a:ea typeface="Calibri"/>
                <a:cs typeface="Calibri"/>
                <a:sym typeface="Calibri"/>
              </a:rPr>
              <a:t>Visualizations – Using Power BI</a:t>
            </a:r>
            <a:endParaRPr b="1" sz="3200">
              <a:solidFill>
                <a:schemeClr val="lt1"/>
              </a:solidFill>
              <a:latin typeface="Calibri"/>
              <a:ea typeface="Calibri"/>
              <a:cs typeface="Calibri"/>
              <a:sym typeface="Calibri"/>
            </a:endParaRPr>
          </a:p>
        </p:txBody>
      </p:sp>
      <p:pic>
        <p:nvPicPr>
          <p:cNvPr id="498" name="Google Shape;498;p38"/>
          <p:cNvPicPr preferRelativeResize="0"/>
          <p:nvPr/>
        </p:nvPicPr>
        <p:blipFill rotWithShape="1">
          <a:blip r:embed="rId3">
            <a:alphaModFix/>
          </a:blip>
          <a:srcRect b="0" l="0" r="0" t="0"/>
          <a:stretch/>
        </p:blipFill>
        <p:spPr>
          <a:xfrm>
            <a:off x="643467" y="2004834"/>
            <a:ext cx="10905066" cy="37349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2" name="Shape 502"/>
        <p:cNvGrpSpPr/>
        <p:nvPr/>
      </p:nvGrpSpPr>
      <p:grpSpPr>
        <a:xfrm>
          <a:off x="0" y="0"/>
          <a:ext cx="0" cy="0"/>
          <a:chOff x="0" y="0"/>
          <a:chExt cx="0" cy="0"/>
        </a:xfrm>
      </p:grpSpPr>
      <p:sp>
        <p:nvSpPr>
          <p:cNvPr id="503" name="Google Shape;503;p39"/>
          <p:cNvSpPr/>
          <p:nvPr/>
        </p:nvSpPr>
        <p:spPr>
          <a:xfrm>
            <a:off x="0" y="0"/>
            <a:ext cx="12192000" cy="6858000"/>
          </a:xfrm>
          <a:prstGeom prst="rect">
            <a:avLst/>
          </a:prstGeom>
          <a:solidFill>
            <a:srgbClr val="7F7F7F">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9"/>
          <p:cNvSpPr/>
          <p:nvPr/>
        </p:nvSpPr>
        <p:spPr>
          <a:xfrm>
            <a:off x="461331" y="480060"/>
            <a:ext cx="4180332" cy="2788074"/>
          </a:xfrm>
          <a:prstGeom prst="rect">
            <a:avLst/>
          </a:prstGeom>
          <a:solidFill>
            <a:srgbClr val="FFFFFF"/>
          </a:solidFill>
          <a:ln cap="flat" cmpd="sng" w="19050">
            <a:solidFill>
              <a:srgbClr val="FFA0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5" name="Google Shape;505;p39"/>
          <p:cNvPicPr preferRelativeResize="0"/>
          <p:nvPr/>
        </p:nvPicPr>
        <p:blipFill rotWithShape="1">
          <a:blip r:embed="rId3">
            <a:alphaModFix/>
          </a:blip>
          <a:srcRect b="0" l="0" r="0" t="0"/>
          <a:stretch/>
        </p:blipFill>
        <p:spPr>
          <a:xfrm>
            <a:off x="749547" y="643467"/>
            <a:ext cx="3627558" cy="2493947"/>
          </a:xfrm>
          <a:prstGeom prst="rect">
            <a:avLst/>
          </a:prstGeom>
          <a:noFill/>
          <a:ln>
            <a:noFill/>
          </a:ln>
        </p:spPr>
      </p:pic>
      <p:sp>
        <p:nvSpPr>
          <p:cNvPr id="506" name="Google Shape;506;p39"/>
          <p:cNvSpPr/>
          <p:nvPr/>
        </p:nvSpPr>
        <p:spPr>
          <a:xfrm>
            <a:off x="461331" y="3603670"/>
            <a:ext cx="4180332" cy="2788074"/>
          </a:xfrm>
          <a:prstGeom prst="rect">
            <a:avLst/>
          </a:prstGeom>
          <a:solidFill>
            <a:srgbClr val="FFFFFF"/>
          </a:solidFill>
          <a:ln cap="flat" cmpd="sng" w="19050">
            <a:solidFill>
              <a:srgbClr val="FFA0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7" name="Google Shape;507;p39"/>
          <p:cNvPicPr preferRelativeResize="0"/>
          <p:nvPr/>
        </p:nvPicPr>
        <p:blipFill rotWithShape="1">
          <a:blip r:embed="rId4">
            <a:alphaModFix/>
          </a:blip>
          <a:srcRect b="0" l="0" r="0" t="0"/>
          <a:stretch/>
        </p:blipFill>
        <p:spPr>
          <a:xfrm>
            <a:off x="745911" y="3748194"/>
            <a:ext cx="3608221" cy="2471631"/>
          </a:xfrm>
          <a:prstGeom prst="rect">
            <a:avLst/>
          </a:prstGeom>
          <a:noFill/>
          <a:ln>
            <a:noFill/>
          </a:ln>
        </p:spPr>
      </p:pic>
      <p:sp>
        <p:nvSpPr>
          <p:cNvPr id="508" name="Google Shape;508;p39"/>
          <p:cNvSpPr/>
          <p:nvPr/>
        </p:nvSpPr>
        <p:spPr>
          <a:xfrm>
            <a:off x="4980596" y="487090"/>
            <a:ext cx="6741849"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9" name="Google Shape;509;p39"/>
          <p:cNvPicPr preferRelativeResize="0"/>
          <p:nvPr/>
        </p:nvPicPr>
        <p:blipFill rotWithShape="1">
          <a:blip r:embed="rId5">
            <a:alphaModFix/>
          </a:blip>
          <a:srcRect b="0" l="0" r="0" t="0"/>
          <a:stretch/>
        </p:blipFill>
        <p:spPr>
          <a:xfrm>
            <a:off x="5144764" y="1208904"/>
            <a:ext cx="6410084" cy="4454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20" name="Shape 120"/>
        <p:cNvGrpSpPr/>
        <p:nvPr/>
      </p:nvGrpSpPr>
      <p:grpSpPr>
        <a:xfrm>
          <a:off x="0" y="0"/>
          <a:ext cx="0" cy="0"/>
          <a:chOff x="0" y="0"/>
          <a:chExt cx="0" cy="0"/>
        </a:xfrm>
      </p:grpSpPr>
      <p:sp>
        <p:nvSpPr>
          <p:cNvPr id="121" name="Google Shape;121;p4"/>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4"/>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4"/>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4"/>
          <p:cNvSpPr txBox="1"/>
          <p:nvPr>
            <p:ph type="title"/>
          </p:nvPr>
        </p:nvSpPr>
        <p:spPr>
          <a:xfrm>
            <a:off x="513624" y="-3324"/>
            <a:ext cx="1052070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imes New Roman"/>
              <a:buNone/>
            </a:pPr>
            <a:r>
              <a:rPr b="1" i="1" lang="en-US" sz="2800">
                <a:latin typeface="Times New Roman"/>
                <a:ea typeface="Times New Roman"/>
                <a:cs typeface="Times New Roman"/>
                <a:sym typeface="Times New Roman"/>
              </a:rPr>
              <a:t>OBJECTIVES</a:t>
            </a:r>
            <a:endParaRPr b="1" i="1" sz="2800">
              <a:latin typeface="Times New Roman"/>
              <a:ea typeface="Times New Roman"/>
              <a:cs typeface="Times New Roman"/>
              <a:sym typeface="Times New Roman"/>
            </a:endParaRPr>
          </a:p>
        </p:txBody>
      </p:sp>
      <p:sp>
        <p:nvSpPr>
          <p:cNvPr id="125" name="Google Shape;125;p4"/>
          <p:cNvSpPr txBox="1"/>
          <p:nvPr>
            <p:ph idx="1" type="body"/>
          </p:nvPr>
        </p:nvSpPr>
        <p:spPr>
          <a:xfrm>
            <a:off x="297099" y="1157016"/>
            <a:ext cx="6423028" cy="542500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To work on  loan predictions using machine learning models and provide a model that caters their needs</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provide a full funded loan from lending club to clients</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predict the lowest possible interest rates</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avoid loans that are predicted to default</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get a desired loan duration</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provide an online lending platform where borrowers are able to obtain loans and investors can purchase notes backed by payments based on loans</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predict the expected returns for loans to a given borrower</a:t>
            </a:r>
            <a:endParaRPr/>
          </a:p>
          <a:p>
            <a:pPr indent="-228600" lvl="0" marL="228600" rtl="0" algn="l">
              <a:lnSpc>
                <a:spcPct val="9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To maximize our returns by predicting the probability of default of the borrower so as to help avoid investment in those high-risk notes</a:t>
            </a:r>
            <a:endParaRPr sz="2000">
              <a:latin typeface="Times New Roman"/>
              <a:ea typeface="Times New Roman"/>
              <a:cs typeface="Times New Roman"/>
              <a:sym typeface="Times New Roman"/>
            </a:endParaRPr>
          </a:p>
        </p:txBody>
      </p:sp>
      <p:pic>
        <p:nvPicPr>
          <p:cNvPr descr="Invest Money Online | Become a Private Money Lender India | LenDenClub" id="126" name="Google Shape;126;p4"/>
          <p:cNvPicPr preferRelativeResize="0"/>
          <p:nvPr/>
        </p:nvPicPr>
        <p:blipFill rotWithShape="1">
          <a:blip r:embed="rId3">
            <a:alphaModFix/>
          </a:blip>
          <a:srcRect b="0" l="0" r="0" t="0"/>
          <a:stretch/>
        </p:blipFill>
        <p:spPr>
          <a:xfrm>
            <a:off x="7201337" y="1157016"/>
            <a:ext cx="4693564" cy="1697649"/>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3" name="Shape 513"/>
        <p:cNvGrpSpPr/>
        <p:nvPr/>
      </p:nvGrpSpPr>
      <p:grpSpPr>
        <a:xfrm>
          <a:off x="0" y="0"/>
          <a:ext cx="0" cy="0"/>
          <a:chOff x="0" y="0"/>
          <a:chExt cx="0" cy="0"/>
        </a:xfrm>
      </p:grpSpPr>
      <p:pic>
        <p:nvPicPr>
          <p:cNvPr id="514" name="Google Shape;514;p40"/>
          <p:cNvPicPr preferRelativeResize="0"/>
          <p:nvPr/>
        </p:nvPicPr>
        <p:blipFill rotWithShape="1">
          <a:blip r:embed="rId3">
            <a:alphaModFix/>
          </a:blip>
          <a:srcRect b="0" l="0" r="0" t="0"/>
          <a:stretch/>
        </p:blipFill>
        <p:spPr>
          <a:xfrm>
            <a:off x="818219" y="321734"/>
            <a:ext cx="4704729" cy="2905170"/>
          </a:xfrm>
          <a:prstGeom prst="rect">
            <a:avLst/>
          </a:prstGeom>
          <a:noFill/>
          <a:ln>
            <a:noFill/>
          </a:ln>
        </p:spPr>
      </p:pic>
      <p:pic>
        <p:nvPicPr>
          <p:cNvPr id="515" name="Google Shape;515;p40"/>
          <p:cNvPicPr preferRelativeResize="0"/>
          <p:nvPr/>
        </p:nvPicPr>
        <p:blipFill rotWithShape="1">
          <a:blip r:embed="rId4">
            <a:alphaModFix/>
          </a:blip>
          <a:srcRect b="0" l="0" r="0" t="0"/>
          <a:stretch/>
        </p:blipFill>
        <p:spPr>
          <a:xfrm>
            <a:off x="917065" y="3631096"/>
            <a:ext cx="4507036" cy="2760560"/>
          </a:xfrm>
          <a:prstGeom prst="rect">
            <a:avLst/>
          </a:prstGeom>
          <a:noFill/>
          <a:ln>
            <a:noFill/>
          </a:ln>
        </p:spPr>
      </p:pic>
      <p:sp>
        <p:nvSpPr>
          <p:cNvPr id="516" name="Google Shape;516;p40"/>
          <p:cNvSpPr/>
          <p:nvPr/>
        </p:nvSpPr>
        <p:spPr>
          <a:xfrm>
            <a:off x="6050280" y="0"/>
            <a:ext cx="9144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40"/>
          <p:cNvSpPr/>
          <p:nvPr/>
        </p:nvSpPr>
        <p:spPr>
          <a:xfrm>
            <a:off x="0" y="3383280"/>
            <a:ext cx="6126480" cy="9144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8" name="Google Shape;518;p40"/>
          <p:cNvPicPr preferRelativeResize="0"/>
          <p:nvPr/>
        </p:nvPicPr>
        <p:blipFill rotWithShape="1">
          <a:blip r:embed="rId5">
            <a:alphaModFix/>
          </a:blip>
          <a:srcRect b="0" l="0" r="0" t="0"/>
          <a:stretch/>
        </p:blipFill>
        <p:spPr>
          <a:xfrm>
            <a:off x="6308034" y="1477678"/>
            <a:ext cx="5426764" cy="37580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22" name="Shape 522"/>
        <p:cNvGrpSpPr/>
        <p:nvPr/>
      </p:nvGrpSpPr>
      <p:grpSpPr>
        <a:xfrm>
          <a:off x="0" y="0"/>
          <a:ext cx="0" cy="0"/>
          <a:chOff x="0" y="0"/>
          <a:chExt cx="0" cy="0"/>
        </a:xfrm>
      </p:grpSpPr>
      <p:sp>
        <p:nvSpPr>
          <p:cNvPr id="523" name="Google Shape;523;p41"/>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41"/>
          <p:cNvSpPr/>
          <p:nvPr/>
        </p:nvSpPr>
        <p:spPr>
          <a:xfrm rot="10800000">
            <a:off x="960121" y="0"/>
            <a:ext cx="11218661" cy="6858000"/>
          </a:xfrm>
          <a:custGeom>
            <a:rect b="b" l="l" r="r" t="t"/>
            <a:pathLst>
              <a:path extrusionOk="0" h="6858000" w="11218661">
                <a:moveTo>
                  <a:pt x="0" y="0"/>
                </a:moveTo>
                <a:lnTo>
                  <a:pt x="8042507" y="0"/>
                </a:lnTo>
                <a:lnTo>
                  <a:pt x="11218661" y="6858000"/>
                </a:lnTo>
                <a:lnTo>
                  <a:pt x="0" y="685800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41"/>
          <p:cNvSpPr/>
          <p:nvPr/>
        </p:nvSpPr>
        <p:spPr>
          <a:xfrm rot="10800000">
            <a:off x="1420248" y="0"/>
            <a:ext cx="10771752" cy="6858000"/>
          </a:xfrm>
          <a:custGeom>
            <a:rect b="b" l="l" r="r" t="t"/>
            <a:pathLst>
              <a:path extrusionOk="0" h="6858000" w="10771752">
                <a:moveTo>
                  <a:pt x="0" y="0"/>
                </a:moveTo>
                <a:lnTo>
                  <a:pt x="7595598" y="0"/>
                </a:lnTo>
                <a:lnTo>
                  <a:pt x="10771752" y="6858000"/>
                </a:lnTo>
                <a:lnTo>
                  <a:pt x="0" y="685800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41"/>
          <p:cNvSpPr txBox="1"/>
          <p:nvPr>
            <p:ph type="title"/>
          </p:nvPr>
        </p:nvSpPr>
        <p:spPr>
          <a:xfrm>
            <a:off x="4384039" y="365125"/>
            <a:ext cx="716449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imes New Roman"/>
              <a:buNone/>
            </a:pPr>
            <a:r>
              <a:rPr b="1" i="1" lang="en-US" sz="2800">
                <a:latin typeface="Times New Roman"/>
                <a:ea typeface="Times New Roman"/>
                <a:cs typeface="Times New Roman"/>
                <a:sym typeface="Times New Roman"/>
              </a:rPr>
              <a:t>CONCLUSION</a:t>
            </a:r>
            <a:endParaRPr/>
          </a:p>
        </p:txBody>
      </p:sp>
      <p:pic>
        <p:nvPicPr>
          <p:cNvPr id="527" name="Google Shape;527;p41"/>
          <p:cNvPicPr preferRelativeResize="0"/>
          <p:nvPr/>
        </p:nvPicPr>
        <p:blipFill rotWithShape="1">
          <a:blip r:embed="rId3">
            <a:alphaModFix/>
          </a:blip>
          <a:srcRect b="16125" l="52819" r="12691" t="41937"/>
          <a:stretch/>
        </p:blipFill>
        <p:spPr>
          <a:xfrm>
            <a:off x="480060" y="2257093"/>
            <a:ext cx="3425957" cy="2343332"/>
          </a:xfrm>
          <a:prstGeom prst="rect">
            <a:avLst/>
          </a:prstGeom>
          <a:noFill/>
          <a:ln>
            <a:noFill/>
          </a:ln>
        </p:spPr>
      </p:pic>
      <p:sp>
        <p:nvSpPr>
          <p:cNvPr id="528" name="Google Shape;528;p41"/>
          <p:cNvSpPr txBox="1"/>
          <p:nvPr>
            <p:ph idx="1" type="body"/>
          </p:nvPr>
        </p:nvSpPr>
        <p:spPr>
          <a:xfrm>
            <a:off x="4149689" y="1530232"/>
            <a:ext cx="7785419" cy="4962643"/>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lt1"/>
              </a:buClr>
              <a:buSzPts val="1979"/>
              <a:buChar char="•"/>
            </a:pPr>
            <a:r>
              <a:rPr lang="en-US" sz="1979">
                <a:latin typeface="Times New Roman"/>
                <a:ea typeface="Times New Roman"/>
                <a:cs typeface="Times New Roman"/>
                <a:sym typeface="Times New Roman"/>
              </a:rPr>
              <a:t>Amongst all the three models we can see that </a:t>
            </a:r>
            <a:r>
              <a:rPr b="1" lang="en-US" sz="1979">
                <a:latin typeface="Times New Roman"/>
                <a:ea typeface="Times New Roman"/>
                <a:cs typeface="Times New Roman"/>
                <a:sym typeface="Times New Roman"/>
              </a:rPr>
              <a:t>Random Forest Regressor</a:t>
            </a:r>
            <a:r>
              <a:rPr lang="en-US" sz="1979">
                <a:latin typeface="Times New Roman"/>
                <a:ea typeface="Times New Roman"/>
                <a:cs typeface="Times New Roman"/>
                <a:sym typeface="Times New Roman"/>
              </a:rPr>
              <a:t> gives us the best predictions. </a:t>
            </a:r>
            <a:endParaRPr/>
          </a:p>
          <a:p>
            <a:pPr indent="-228600" lvl="0" marL="228600" rtl="0" algn="just">
              <a:lnSpc>
                <a:spcPct val="70000"/>
              </a:lnSpc>
              <a:spcBef>
                <a:spcPts val="1000"/>
              </a:spcBef>
              <a:spcAft>
                <a:spcPts val="0"/>
              </a:spcAft>
              <a:buClr>
                <a:schemeClr val="lt1"/>
              </a:buClr>
              <a:buSzPts val="1979"/>
              <a:buChar char="•"/>
            </a:pPr>
            <a:r>
              <a:rPr lang="en-US" sz="1979">
                <a:latin typeface="Times New Roman"/>
                <a:ea typeface="Times New Roman"/>
                <a:cs typeface="Times New Roman"/>
                <a:sym typeface="Times New Roman"/>
              </a:rPr>
              <a:t>Given, any test case including the ones carried out by our team, the predicted values can be seen satisfactory as compared to the actual data of interest rates provided by the lending club. </a:t>
            </a:r>
            <a:endParaRPr/>
          </a:p>
          <a:p>
            <a:pPr indent="-228600" lvl="0" marL="228600" rtl="0" algn="just">
              <a:lnSpc>
                <a:spcPct val="70000"/>
              </a:lnSpc>
              <a:spcBef>
                <a:spcPts val="1000"/>
              </a:spcBef>
              <a:spcAft>
                <a:spcPts val="0"/>
              </a:spcAft>
              <a:buClr>
                <a:schemeClr val="lt1"/>
              </a:buClr>
              <a:buSzPts val="1979"/>
              <a:buChar char="•"/>
            </a:pPr>
            <a:r>
              <a:rPr lang="en-US" sz="1979">
                <a:latin typeface="Times New Roman"/>
                <a:ea typeface="Times New Roman"/>
                <a:cs typeface="Times New Roman"/>
                <a:sym typeface="Times New Roman"/>
              </a:rPr>
              <a:t>So, if we test, our model, against any scenario, be risk averse, risk taking or any other scenario, our model will give a satisfactory predicted estimate of the interest rate. </a:t>
            </a:r>
            <a:endParaRPr/>
          </a:p>
          <a:p>
            <a:pPr indent="-228600" lvl="0" marL="228600" rtl="0" algn="just">
              <a:lnSpc>
                <a:spcPct val="70000"/>
              </a:lnSpc>
              <a:spcBef>
                <a:spcPts val="1000"/>
              </a:spcBef>
              <a:spcAft>
                <a:spcPts val="0"/>
              </a:spcAft>
              <a:buClr>
                <a:schemeClr val="lt1"/>
              </a:buClr>
              <a:buSzPts val="1979"/>
              <a:buChar char="•"/>
            </a:pPr>
            <a:r>
              <a:rPr lang="en-US" sz="1979">
                <a:latin typeface="Times New Roman"/>
                <a:ea typeface="Times New Roman"/>
                <a:cs typeface="Times New Roman"/>
                <a:sym typeface="Times New Roman"/>
              </a:rPr>
              <a:t>Also, it tells us about the </a:t>
            </a:r>
            <a:r>
              <a:rPr b="1" lang="en-US" sz="1979">
                <a:latin typeface="Times New Roman"/>
                <a:ea typeface="Times New Roman"/>
                <a:cs typeface="Times New Roman"/>
                <a:sym typeface="Times New Roman"/>
              </a:rPr>
              <a:t>most optimized ML Model that is Random Forest with a MAPE of 3.80</a:t>
            </a:r>
            <a:endParaRPr/>
          </a:p>
          <a:p>
            <a:pPr indent="0" lvl="0" marL="0" rtl="0" algn="just">
              <a:lnSpc>
                <a:spcPct val="70000"/>
              </a:lnSpc>
              <a:spcBef>
                <a:spcPts val="1000"/>
              </a:spcBef>
              <a:spcAft>
                <a:spcPts val="0"/>
              </a:spcAft>
              <a:buClr>
                <a:schemeClr val="lt1"/>
              </a:buClr>
              <a:buSzPts val="1760"/>
              <a:buNone/>
            </a:pPr>
            <a:r>
              <a:t/>
            </a:r>
            <a:endParaRPr sz="1760">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1760"/>
              <a:buNone/>
            </a:pPr>
            <a:r>
              <a:rPr b="1" lang="en-US" sz="1760">
                <a:latin typeface="Times New Roman"/>
                <a:ea typeface="Times New Roman"/>
                <a:cs typeface="Times New Roman"/>
                <a:sym typeface="Times New Roman"/>
              </a:rPr>
              <a:t>GITHUB Link:</a:t>
            </a:r>
            <a:r>
              <a:rPr lang="en-US" sz="1760">
                <a:latin typeface="Times New Roman"/>
                <a:ea typeface="Times New Roman"/>
                <a:cs typeface="Times New Roman"/>
                <a:sym typeface="Times New Roman"/>
              </a:rPr>
              <a:t> </a:t>
            </a:r>
            <a:endParaRPr/>
          </a:p>
          <a:p>
            <a:pPr indent="-228600" lvl="0" marL="228600" rtl="0" algn="just">
              <a:lnSpc>
                <a:spcPct val="70000"/>
              </a:lnSpc>
              <a:spcBef>
                <a:spcPts val="1000"/>
              </a:spcBef>
              <a:spcAft>
                <a:spcPts val="0"/>
              </a:spcAft>
              <a:buClr>
                <a:schemeClr val="lt1"/>
              </a:buClr>
              <a:buSzPts val="1375"/>
              <a:buChar char="•"/>
            </a:pPr>
            <a:r>
              <a:rPr lang="en-US" sz="1375" u="sng">
                <a:solidFill>
                  <a:schemeClr val="hlink"/>
                </a:solidFill>
                <a:latin typeface="Times New Roman"/>
                <a:ea typeface="Times New Roman"/>
                <a:cs typeface="Times New Roman"/>
                <a:sym typeface="Times New Roman"/>
                <a:hlinkClick r:id="rId4"/>
              </a:rPr>
              <a:t>https://github.com/akashmdubey/Lending-Club-Interest-Rate-Prediction-Using-Supervised-ML</a:t>
            </a:r>
            <a:endParaRPr sz="1375">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1760"/>
              <a:buNone/>
            </a:pPr>
            <a:r>
              <a:t/>
            </a:r>
            <a:endParaRPr sz="1760">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1760"/>
              <a:buNone/>
            </a:pPr>
            <a:r>
              <a:rPr b="1" lang="en-US" sz="1760">
                <a:latin typeface="Times New Roman"/>
                <a:ea typeface="Times New Roman"/>
                <a:cs typeface="Times New Roman"/>
                <a:sym typeface="Times New Roman"/>
              </a:rPr>
              <a:t>Codelabs Link:</a:t>
            </a:r>
            <a:r>
              <a:rPr lang="en-US" sz="1760">
                <a:latin typeface="Times New Roman"/>
                <a:ea typeface="Times New Roman"/>
                <a:cs typeface="Times New Roman"/>
                <a:sym typeface="Times New Roman"/>
              </a:rPr>
              <a:t> </a:t>
            </a:r>
            <a:endParaRPr/>
          </a:p>
          <a:p>
            <a:pPr indent="-228600" lvl="0" marL="228600" rtl="0" algn="just">
              <a:lnSpc>
                <a:spcPct val="70000"/>
              </a:lnSpc>
              <a:spcBef>
                <a:spcPts val="1000"/>
              </a:spcBef>
              <a:spcAft>
                <a:spcPts val="0"/>
              </a:spcAft>
              <a:buClr>
                <a:schemeClr val="lt1"/>
              </a:buClr>
              <a:buSzPts val="1375"/>
              <a:buChar char="•"/>
            </a:pPr>
            <a:r>
              <a:rPr lang="en-US" sz="1375" u="sng">
                <a:solidFill>
                  <a:schemeClr val="hlink"/>
                </a:solidFill>
                <a:latin typeface="Times New Roman"/>
                <a:ea typeface="Times New Roman"/>
                <a:cs typeface="Times New Roman"/>
                <a:sym typeface="Times New Roman"/>
                <a:hlinkClick r:id="rId5"/>
              </a:rPr>
              <a:t>https://codelabs-preview.appspot.com/?file_id=1rYZCIi7hOFTiRhG1IEAnrO7JBcLSmFqHaxtiy4rvMDk#0</a:t>
            </a:r>
            <a:endParaRPr sz="1375">
              <a:latin typeface="Times New Roman"/>
              <a:ea typeface="Times New Roman"/>
              <a:cs typeface="Times New Roman"/>
              <a:sym typeface="Times New Roman"/>
            </a:endParaRPr>
          </a:p>
          <a:p>
            <a:pPr indent="-179705" lvl="0" marL="228600" rtl="0" algn="l">
              <a:lnSpc>
                <a:spcPct val="70000"/>
              </a:lnSpc>
              <a:spcBef>
                <a:spcPts val="1000"/>
              </a:spcBef>
              <a:spcAft>
                <a:spcPts val="0"/>
              </a:spcAft>
              <a:buClr>
                <a:schemeClr val="lt1"/>
              </a:buClr>
              <a:buSzPts val="770"/>
              <a:buNone/>
            </a:pPr>
            <a:r>
              <a:t/>
            </a:r>
            <a:endParaRPr sz="77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532" name="Shape 532"/>
        <p:cNvGrpSpPr/>
        <p:nvPr/>
      </p:nvGrpSpPr>
      <p:grpSpPr>
        <a:xfrm>
          <a:off x="0" y="0"/>
          <a:ext cx="0" cy="0"/>
          <a:chOff x="0" y="0"/>
          <a:chExt cx="0" cy="0"/>
        </a:xfrm>
      </p:grpSpPr>
      <p:sp>
        <p:nvSpPr>
          <p:cNvPr id="533" name="Google Shape;533;p42"/>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42"/>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42"/>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42"/>
          <p:cNvSpPr txBox="1"/>
          <p:nvPr>
            <p:ph type="title"/>
          </p:nvPr>
        </p:nvSpPr>
        <p:spPr>
          <a:xfrm>
            <a:off x="833002" y="448253"/>
            <a:ext cx="1052070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imes New Roman"/>
              <a:buNone/>
            </a:pPr>
            <a:r>
              <a:rPr b="1" i="1" lang="en-US" sz="3200">
                <a:latin typeface="Times New Roman"/>
                <a:ea typeface="Times New Roman"/>
                <a:cs typeface="Times New Roman"/>
                <a:sym typeface="Times New Roman"/>
              </a:rPr>
              <a:t>FUTURE WORK</a:t>
            </a:r>
            <a:endParaRPr/>
          </a:p>
        </p:txBody>
      </p:sp>
      <p:sp>
        <p:nvSpPr>
          <p:cNvPr id="537" name="Google Shape;537;p42"/>
          <p:cNvSpPr txBox="1"/>
          <p:nvPr>
            <p:ph idx="1" type="body"/>
          </p:nvPr>
        </p:nvSpPr>
        <p:spPr>
          <a:xfrm>
            <a:off x="113601" y="1610773"/>
            <a:ext cx="6718853" cy="5084184"/>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lt1"/>
              </a:buClr>
              <a:buSzPts val="1782"/>
              <a:buChar char="•"/>
            </a:pPr>
            <a:r>
              <a:rPr lang="en-US" sz="1782">
                <a:latin typeface="Times New Roman"/>
                <a:ea typeface="Times New Roman"/>
                <a:cs typeface="Times New Roman"/>
                <a:sym typeface="Times New Roman"/>
              </a:rPr>
              <a:t>We obtained a regression prediction threshold based on the training set, and simulated the strategy on the test set. Both sets comprise loans initiated within the same periods (2012-2015). We can check to see if the strategy generalizes to future loans by testing it on 2016-2018 loans that have finalized</a:t>
            </a:r>
            <a:endParaRPr/>
          </a:p>
          <a:p>
            <a:pPr indent="-228600" lvl="0" marL="228600" rtl="0" algn="just">
              <a:lnSpc>
                <a:spcPct val="70000"/>
              </a:lnSpc>
              <a:spcBef>
                <a:spcPts val="1000"/>
              </a:spcBef>
              <a:spcAft>
                <a:spcPts val="0"/>
              </a:spcAft>
              <a:buClr>
                <a:schemeClr val="lt1"/>
              </a:buClr>
              <a:buSzPts val="1782"/>
              <a:buChar char="•"/>
            </a:pPr>
            <a:r>
              <a:rPr lang="en-US" sz="1782">
                <a:latin typeface="Times New Roman"/>
                <a:ea typeface="Times New Roman"/>
                <a:cs typeface="Times New Roman"/>
                <a:sym typeface="Times New Roman"/>
              </a:rPr>
              <a:t>The absence of a development set didn’t afford us much opportunity to tune the hyperparameters of our models, such as the number of decision trees to use in random forest models, and the number of hidden layers and neurons of each layer in neural network models. Having a small development set would enable us to tune some hyper-parameters quickly to help improve model performance metrics</a:t>
            </a:r>
            <a:endParaRPr sz="1782">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1782"/>
              <a:buChar char="•"/>
            </a:pPr>
            <a:r>
              <a:rPr lang="en-US" sz="1782">
                <a:latin typeface="Times New Roman"/>
                <a:ea typeface="Times New Roman"/>
                <a:cs typeface="Times New Roman"/>
                <a:sym typeface="Times New Roman"/>
              </a:rPr>
              <a:t>We can also make better use of existing features in the Lending Club dataset. One example is loan description which the borrower enters at the time of loan application. Instead of dropping such freeform features, we can try applying some statistical natural language processing techniques</a:t>
            </a:r>
            <a:endParaRPr/>
          </a:p>
          <a:p>
            <a:pPr indent="-228600" lvl="0" marL="228600" rtl="0" algn="just">
              <a:lnSpc>
                <a:spcPct val="70000"/>
              </a:lnSpc>
              <a:spcBef>
                <a:spcPts val="1000"/>
              </a:spcBef>
              <a:spcAft>
                <a:spcPts val="0"/>
              </a:spcAft>
              <a:buClr>
                <a:schemeClr val="lt1"/>
              </a:buClr>
              <a:buSzPts val="1782"/>
              <a:buChar char="•"/>
            </a:pPr>
            <a:r>
              <a:rPr lang="en-US" sz="1782">
                <a:latin typeface="Times New Roman"/>
                <a:ea typeface="Times New Roman"/>
                <a:cs typeface="Times New Roman"/>
                <a:sym typeface="Times New Roman"/>
              </a:rPr>
              <a:t>Finally, we notice that Lending Club also publishes declined loan datasets. We can add these declined loans as negative examples to our dataset, which helps further alleviate the class imbalance problem</a:t>
            </a:r>
            <a:endParaRPr sz="1782">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lt1"/>
              </a:buClr>
              <a:buSzPts val="852"/>
              <a:buNone/>
            </a:pPr>
            <a:r>
              <a:t/>
            </a:r>
            <a:endParaRPr sz="852"/>
          </a:p>
        </p:txBody>
      </p:sp>
      <p:pic>
        <p:nvPicPr>
          <p:cNvPr descr="Lending Club Review - CreditLoan.com®" id="538" name="Google Shape;538;p42"/>
          <p:cNvPicPr preferRelativeResize="0"/>
          <p:nvPr/>
        </p:nvPicPr>
        <p:blipFill rotWithShape="1">
          <a:blip r:embed="rId3">
            <a:alphaModFix/>
          </a:blip>
          <a:srcRect b="0" l="0" r="0" t="0"/>
          <a:stretch/>
        </p:blipFill>
        <p:spPr>
          <a:xfrm>
            <a:off x="7506472" y="2949036"/>
            <a:ext cx="4280282" cy="240765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2" name="Shape 542"/>
        <p:cNvGrpSpPr/>
        <p:nvPr/>
      </p:nvGrpSpPr>
      <p:grpSpPr>
        <a:xfrm>
          <a:off x="0" y="0"/>
          <a:ext cx="0" cy="0"/>
          <a:chOff x="0" y="0"/>
          <a:chExt cx="0" cy="0"/>
        </a:xfrm>
      </p:grpSpPr>
      <p:pic>
        <p:nvPicPr>
          <p:cNvPr descr="The Actual Difference Between Statistics and Machine Learning" id="543" name="Google Shape;543;p43"/>
          <p:cNvPicPr preferRelativeResize="0"/>
          <p:nvPr/>
        </p:nvPicPr>
        <p:blipFill rotWithShape="1">
          <a:blip r:embed="rId3">
            <a:alphaModFix/>
          </a:blip>
          <a:srcRect b="6581" l="0" r="0" t="9149"/>
          <a:stretch/>
        </p:blipFill>
        <p:spPr>
          <a:xfrm>
            <a:off x="20" y="-39746"/>
            <a:ext cx="12191980" cy="6857990"/>
          </a:xfrm>
          <a:prstGeom prst="rect">
            <a:avLst/>
          </a:prstGeom>
          <a:noFill/>
          <a:ln>
            <a:noFill/>
          </a:ln>
        </p:spPr>
      </p:pic>
      <p:sp>
        <p:nvSpPr>
          <p:cNvPr id="544" name="Google Shape;544;p43"/>
          <p:cNvSpPr/>
          <p:nvPr/>
        </p:nvSpPr>
        <p:spPr>
          <a:xfrm>
            <a:off x="7488621" y="2277613"/>
            <a:ext cx="4703379" cy="4580387"/>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1600"/>
              <a:buFont typeface="Arial"/>
              <a:buNone/>
            </a:pPr>
            <a:r>
              <a:t/>
            </a:r>
            <a:endParaRPr sz="1600" cap="none">
              <a:solidFill>
                <a:schemeClr val="dk1"/>
              </a:solidFill>
              <a:latin typeface="Calibri"/>
              <a:ea typeface="Calibri"/>
              <a:cs typeface="Calibri"/>
              <a:sym typeface="Calibri"/>
            </a:endParaRPr>
          </a:p>
        </p:txBody>
      </p:sp>
      <p:sp>
        <p:nvSpPr>
          <p:cNvPr id="545" name="Google Shape;545;p43"/>
          <p:cNvSpPr txBox="1"/>
          <p:nvPr/>
        </p:nvSpPr>
        <p:spPr>
          <a:xfrm>
            <a:off x="8022021" y="3231931"/>
            <a:ext cx="3852041" cy="1834056"/>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i="1" lang="en-US" sz="4800">
                <a:solidFill>
                  <a:schemeClr val="dk1"/>
                </a:solidFill>
                <a:latin typeface="Times New Roman"/>
                <a:ea typeface="Times New Roman"/>
                <a:cs typeface="Times New Roman"/>
                <a:sym typeface="Times New Roman"/>
              </a:rPr>
              <a:t>THANK YOU</a:t>
            </a:r>
            <a:endParaRPr/>
          </a:p>
        </p:txBody>
      </p:sp>
      <p:cxnSp>
        <p:nvCxnSpPr>
          <p:cNvPr id="546" name="Google Shape;546;p43"/>
          <p:cNvCxnSpPr/>
          <p:nvPr/>
        </p:nvCxnSpPr>
        <p:spPr>
          <a:xfrm>
            <a:off x="9480331" y="5123793"/>
            <a:ext cx="935420" cy="0"/>
          </a:xfrm>
          <a:prstGeom prst="straightConnector1">
            <a:avLst/>
          </a:prstGeom>
          <a:noFill/>
          <a:ln cap="sq" cmpd="sng" w="25400">
            <a:solidFill>
              <a:srgbClr val="262626"/>
            </a:solidFill>
            <a:prstDash val="solid"/>
            <a:bevel/>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30" name="Shape 130"/>
        <p:cNvGrpSpPr/>
        <p:nvPr/>
      </p:nvGrpSpPr>
      <p:grpSpPr>
        <a:xfrm>
          <a:off x="0" y="0"/>
          <a:ext cx="0" cy="0"/>
          <a:chOff x="0" y="0"/>
          <a:chExt cx="0" cy="0"/>
        </a:xfrm>
      </p:grpSpPr>
      <p:sp>
        <p:nvSpPr>
          <p:cNvPr id="131" name="Google Shape;131;p5"/>
          <p:cNvSpPr/>
          <p:nvPr/>
        </p:nvSpPr>
        <p:spPr>
          <a:xfrm>
            <a:off x="0" y="-1"/>
            <a:ext cx="12188952"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32" name="Google Shape;132;p5"/>
          <p:cNvSpPr txBox="1"/>
          <p:nvPr>
            <p:ph type="title"/>
          </p:nvPr>
        </p:nvSpPr>
        <p:spPr>
          <a:xfrm>
            <a:off x="841248" y="475488"/>
            <a:ext cx="10515600" cy="11978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imes New Roman"/>
              <a:buNone/>
            </a:pPr>
            <a:r>
              <a:rPr b="1" i="1" lang="en-US" sz="2800">
                <a:latin typeface="Times New Roman"/>
                <a:ea typeface="Times New Roman"/>
                <a:cs typeface="Times New Roman"/>
                <a:sym typeface="Times New Roman"/>
              </a:rPr>
              <a:t>MOTIVATION</a:t>
            </a:r>
            <a:endParaRPr/>
          </a:p>
        </p:txBody>
      </p:sp>
      <p:cxnSp>
        <p:nvCxnSpPr>
          <p:cNvPr id="133" name="Google Shape;133;p5"/>
          <p:cNvCxnSpPr/>
          <p:nvPr/>
        </p:nvCxnSpPr>
        <p:spPr>
          <a:xfrm rot="10800000">
            <a:off x="475488" y="585216"/>
            <a:ext cx="0" cy="914400"/>
          </a:xfrm>
          <a:prstGeom prst="straightConnector1">
            <a:avLst/>
          </a:prstGeom>
          <a:noFill/>
          <a:ln cap="flat" cmpd="sng" w="19050">
            <a:solidFill>
              <a:schemeClr val="lt1">
                <a:alpha val="69803"/>
              </a:schemeClr>
            </a:solidFill>
            <a:prstDash val="solid"/>
            <a:miter lim="800000"/>
            <a:headEnd len="sm" w="sm" type="none"/>
            <a:tailEnd len="sm" w="sm" type="none"/>
          </a:ln>
        </p:spPr>
      </p:cxnSp>
      <p:pic>
        <p:nvPicPr>
          <p:cNvPr id="134" name="Google Shape;134;p5"/>
          <p:cNvPicPr preferRelativeResize="0"/>
          <p:nvPr/>
        </p:nvPicPr>
        <p:blipFill rotWithShape="1">
          <a:blip r:embed="rId3">
            <a:alphaModFix/>
          </a:blip>
          <a:srcRect b="0" l="0" r="0" t="0"/>
          <a:stretch/>
        </p:blipFill>
        <p:spPr>
          <a:xfrm>
            <a:off x="195325" y="1884314"/>
            <a:ext cx="6563800" cy="3535825"/>
          </a:xfrm>
          <a:prstGeom prst="rect">
            <a:avLst/>
          </a:prstGeom>
          <a:noFill/>
          <a:ln>
            <a:noFill/>
          </a:ln>
        </p:spPr>
      </p:pic>
      <p:sp>
        <p:nvSpPr>
          <p:cNvPr id="135" name="Google Shape;135;p5"/>
          <p:cNvSpPr txBox="1"/>
          <p:nvPr>
            <p:ph idx="1" type="body"/>
          </p:nvPr>
        </p:nvSpPr>
        <p:spPr>
          <a:xfrm>
            <a:off x="6759125" y="881443"/>
            <a:ext cx="5040702" cy="4056105"/>
          </a:xfrm>
          <a:prstGeom prst="rect">
            <a:avLst/>
          </a:prstGeom>
          <a:noFill/>
          <a:ln>
            <a:noFill/>
          </a:ln>
        </p:spPr>
        <p:txBody>
          <a:bodyPr anchorCtr="0" anchor="t" bIns="45700" lIns="91425" spcFirstLastPara="1" rIns="91425" wrap="square" tIns="45700">
            <a:noAutofit/>
          </a:bodyPr>
          <a:lstStyle/>
          <a:p>
            <a:pPr indent="-228600" lvl="0" marL="228600" rtl="0" algn="just">
              <a:lnSpc>
                <a:spcPct val="10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With the rising popularity of peer-to-peer lending platforms in recent years, investors now have easy access to this alternative investment asset class by lending money to individual borrowers through platforms such as Lending Club, Prosper Marketplace, and Upstart, or to small businesses through Funding Circle</a:t>
            </a:r>
            <a:endParaRPr/>
          </a:p>
          <a:p>
            <a:pPr indent="-228600" lvl="0" marL="228600" rtl="0" algn="just">
              <a:lnSpc>
                <a:spcPct val="10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Hence, it is desirable for investors to be able to independently evaluate the credit risk of a large number of listed loans quickly, and invest in those with lower perceived risks</a:t>
            </a:r>
            <a:endParaRPr/>
          </a:p>
          <a:p>
            <a:pPr indent="-228600" lvl="0" marL="228600" rtl="0" algn="just">
              <a:lnSpc>
                <a:spcPct val="100000"/>
              </a:lnSpc>
              <a:spcBef>
                <a:spcPts val="1000"/>
              </a:spcBef>
              <a:spcAft>
                <a:spcPts val="0"/>
              </a:spcAft>
              <a:buClr>
                <a:schemeClr val="lt1"/>
              </a:buClr>
              <a:buSzPts val="2000"/>
              <a:buChar char="•"/>
            </a:pPr>
            <a:r>
              <a:rPr lang="en-US" sz="2000">
                <a:latin typeface="Times New Roman"/>
                <a:ea typeface="Times New Roman"/>
                <a:cs typeface="Times New Roman"/>
                <a:sym typeface="Times New Roman"/>
              </a:rPr>
              <a:t>This motivates us to build machine-learned classification and regression models that can quantify the credit risk with a Lending Club historical loan 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39" name="Shape 139"/>
        <p:cNvGrpSpPr/>
        <p:nvPr/>
      </p:nvGrpSpPr>
      <p:grpSpPr>
        <a:xfrm>
          <a:off x="0" y="0"/>
          <a:ext cx="0" cy="0"/>
          <a:chOff x="0" y="0"/>
          <a:chExt cx="0" cy="0"/>
        </a:xfrm>
      </p:grpSpPr>
      <p:sp>
        <p:nvSpPr>
          <p:cNvPr id="140" name="Google Shape;140;p6"/>
          <p:cNvSpPr/>
          <p:nvPr/>
        </p:nvSpPr>
        <p:spPr>
          <a:xfrm>
            <a:off x="0" y="0"/>
            <a:ext cx="10237586" cy="6858000"/>
          </a:xfrm>
          <a:custGeom>
            <a:rect b="b" l="l" r="r" t="t"/>
            <a:pathLst>
              <a:path extrusionOk="0" h="6858000" w="10237586">
                <a:moveTo>
                  <a:pt x="0" y="0"/>
                </a:moveTo>
                <a:lnTo>
                  <a:pt x="7061432" y="0"/>
                </a:lnTo>
                <a:lnTo>
                  <a:pt x="10237586" y="6858000"/>
                </a:lnTo>
                <a:lnTo>
                  <a:pt x="0" y="6858000"/>
                </a:lnTo>
                <a:close/>
              </a:path>
            </a:pathLst>
          </a:custGeom>
          <a:solidFill>
            <a:srgbClr val="000000">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6"/>
          <p:cNvSpPr/>
          <p:nvPr/>
        </p:nvSpPr>
        <p:spPr>
          <a:xfrm>
            <a:off x="0" y="0"/>
            <a:ext cx="9380336" cy="6858000"/>
          </a:xfrm>
          <a:custGeom>
            <a:rect b="b" l="l" r="r" t="t"/>
            <a:pathLst>
              <a:path extrusionOk="0" h="6858000" w="9380336">
                <a:moveTo>
                  <a:pt x="0" y="0"/>
                </a:moveTo>
                <a:lnTo>
                  <a:pt x="6204182" y="0"/>
                </a:lnTo>
                <a:lnTo>
                  <a:pt x="9380336" y="6858000"/>
                </a:lnTo>
                <a:lnTo>
                  <a:pt x="0" y="6858000"/>
                </a:lnTo>
                <a:close/>
              </a:path>
            </a:pathLst>
          </a:custGeom>
          <a:solidFill>
            <a:srgbClr val="00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Times New Roman"/>
              <a:buNone/>
            </a:pPr>
            <a:r>
              <a:rPr b="1" i="1" lang="en-US" sz="2800">
                <a:solidFill>
                  <a:srgbClr val="FFFFFF"/>
                </a:solidFill>
                <a:latin typeface="Times New Roman"/>
                <a:ea typeface="Times New Roman"/>
                <a:cs typeface="Times New Roman"/>
                <a:sym typeface="Times New Roman"/>
              </a:rPr>
              <a:t>RELATED WORK</a:t>
            </a:r>
            <a:endParaRPr/>
          </a:p>
        </p:txBody>
      </p:sp>
      <p:sp>
        <p:nvSpPr>
          <p:cNvPr id="143" name="Google Shape;143;p6"/>
          <p:cNvSpPr txBox="1"/>
          <p:nvPr>
            <p:ph idx="1" type="body"/>
          </p:nvPr>
        </p:nvSpPr>
        <p:spPr>
          <a:xfrm>
            <a:off x="225083" y="1477109"/>
            <a:ext cx="7348629" cy="4895556"/>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rgbClr val="FFFFFF"/>
              </a:buClr>
              <a:buSzPts val="1800"/>
              <a:buChar char="•"/>
            </a:pPr>
            <a:r>
              <a:rPr lang="en-US" sz="1800">
                <a:solidFill>
                  <a:srgbClr val="FFFFFF"/>
                </a:solidFill>
                <a:latin typeface="Times New Roman"/>
                <a:ea typeface="Times New Roman"/>
                <a:cs typeface="Times New Roman"/>
                <a:sym typeface="Times New Roman"/>
              </a:rPr>
              <a:t>Prior projects like "Predicting borrowers chance of defaulting on credit loans"  have set great examples of applying machine learning to improve loan default prediction in a Kaggle competition, and authors for "Predicting Probability of Loan Default" have shown that Random Forest appeared to be the best performing model on the Kaggle data</a:t>
            </a:r>
            <a:endParaRPr/>
          </a:p>
          <a:p>
            <a:pPr indent="-228600" lvl="0" marL="228600" rtl="0" algn="just">
              <a:lnSpc>
                <a:spcPct val="90000"/>
              </a:lnSpc>
              <a:spcBef>
                <a:spcPts val="1000"/>
              </a:spcBef>
              <a:spcAft>
                <a:spcPts val="0"/>
              </a:spcAft>
              <a:buClr>
                <a:srgbClr val="FFFFFF"/>
              </a:buClr>
              <a:buSzPts val="1800"/>
              <a:buChar char="•"/>
            </a:pPr>
            <a:r>
              <a:rPr lang="en-US" sz="1800">
                <a:solidFill>
                  <a:srgbClr val="FFFFFF"/>
                </a:solidFill>
                <a:latin typeface="Times New Roman"/>
                <a:ea typeface="Times New Roman"/>
                <a:cs typeface="Times New Roman"/>
                <a:sym typeface="Times New Roman"/>
              </a:rPr>
              <a:t>However, despite of the early success using Random Forest for default prediction, real-world records often behaves differently from curated data, and a later study "Peer Lending Risk Predictor" presented that a modified Logistic Regression model could outperform SVM, Naive Bayes, and even Random Forest on Lending Club data</a:t>
            </a:r>
            <a:endParaRPr/>
          </a:p>
          <a:p>
            <a:pPr indent="-228600" lvl="0" marL="228600" rtl="0" algn="just">
              <a:lnSpc>
                <a:spcPct val="90000"/>
              </a:lnSpc>
              <a:spcBef>
                <a:spcPts val="1000"/>
              </a:spcBef>
              <a:spcAft>
                <a:spcPts val="0"/>
              </a:spcAft>
              <a:buClr>
                <a:srgbClr val="FFFFFF"/>
              </a:buClr>
              <a:buSzPts val="1800"/>
              <a:buChar char="•"/>
            </a:pPr>
            <a:r>
              <a:rPr lang="en-US" sz="1800">
                <a:solidFill>
                  <a:srgbClr val="FFFFFF"/>
                </a:solidFill>
                <a:latin typeface="Times New Roman"/>
                <a:ea typeface="Times New Roman"/>
                <a:cs typeface="Times New Roman"/>
                <a:sym typeface="Times New Roman"/>
              </a:rPr>
              <a:t>The fact that Logistic Regression performance could be immensely improved by simply adding penalty factor on misclassification gave rise to our interest in fine tuning other not-yet optimized models, in particular, SVM and Naive Bayes, to continue the search for a better predictive model in the realm of loan default</a:t>
            </a:r>
            <a:endParaRPr/>
          </a:p>
        </p:txBody>
      </p:sp>
      <p:pic>
        <p:nvPicPr>
          <p:cNvPr descr="Alternative Investments – Peer-to-Peer Lending | Roadmap2Retire" id="144" name="Google Shape;144;p6"/>
          <p:cNvPicPr preferRelativeResize="0"/>
          <p:nvPr/>
        </p:nvPicPr>
        <p:blipFill rotWithShape="1">
          <a:blip r:embed="rId3">
            <a:alphaModFix/>
          </a:blip>
          <a:srcRect b="0" l="0" r="0" t="0"/>
          <a:stretch/>
        </p:blipFill>
        <p:spPr>
          <a:xfrm>
            <a:off x="8435722" y="995811"/>
            <a:ext cx="2746477" cy="2101055"/>
          </a:xfrm>
          <a:prstGeom prst="rect">
            <a:avLst/>
          </a:prstGeom>
          <a:noFill/>
          <a:ln>
            <a:noFill/>
          </a:ln>
        </p:spPr>
      </p:pic>
      <p:pic>
        <p:nvPicPr>
          <p:cNvPr descr="P2P" id="145" name="Google Shape;145;p6"/>
          <p:cNvPicPr preferRelativeResize="0"/>
          <p:nvPr/>
        </p:nvPicPr>
        <p:blipFill rotWithShape="1">
          <a:blip r:embed="rId4">
            <a:alphaModFix/>
          </a:blip>
          <a:srcRect b="0" l="0" r="0" t="0"/>
          <a:stretch/>
        </p:blipFill>
        <p:spPr>
          <a:xfrm>
            <a:off x="7958290" y="3462647"/>
            <a:ext cx="3701342" cy="20820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49" name="Shape 149"/>
        <p:cNvGrpSpPr/>
        <p:nvPr/>
      </p:nvGrpSpPr>
      <p:grpSpPr>
        <a:xfrm>
          <a:off x="0" y="0"/>
          <a:ext cx="0" cy="0"/>
          <a:chOff x="0" y="0"/>
          <a:chExt cx="0" cy="0"/>
        </a:xfrm>
      </p:grpSpPr>
      <p:sp>
        <p:nvSpPr>
          <p:cNvPr id="150" name="Google Shape;150;p7"/>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 name="Google Shape;151;p7"/>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 name="Google Shape;152;p7"/>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 name="Google Shape;153;p7"/>
          <p:cNvSpPr txBox="1"/>
          <p:nvPr>
            <p:ph type="title"/>
          </p:nvPr>
        </p:nvSpPr>
        <p:spPr>
          <a:xfrm>
            <a:off x="689113" y="1364973"/>
            <a:ext cx="4273989" cy="12446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b="1" i="1" lang="en-US" sz="2800">
                <a:latin typeface="Times New Roman"/>
                <a:ea typeface="Times New Roman"/>
                <a:cs typeface="Times New Roman"/>
                <a:sym typeface="Times New Roman"/>
              </a:rPr>
              <a:t>DATASET OVERVIEW</a:t>
            </a:r>
            <a:endParaRPr/>
          </a:p>
        </p:txBody>
      </p:sp>
      <p:pic>
        <p:nvPicPr>
          <p:cNvPr descr="Data Science has emerged as the biggest domain in the technology ..." id="154" name="Google Shape;154;p7"/>
          <p:cNvPicPr preferRelativeResize="0"/>
          <p:nvPr/>
        </p:nvPicPr>
        <p:blipFill rotWithShape="1">
          <a:blip r:embed="rId3">
            <a:alphaModFix/>
          </a:blip>
          <a:srcRect b="0" l="0" r="0" t="0"/>
          <a:stretch/>
        </p:blipFill>
        <p:spPr>
          <a:xfrm>
            <a:off x="405245" y="2464904"/>
            <a:ext cx="4716609" cy="2464905"/>
          </a:xfrm>
          <a:prstGeom prst="rect">
            <a:avLst/>
          </a:prstGeom>
          <a:noFill/>
          <a:ln>
            <a:noFill/>
          </a:ln>
        </p:spPr>
      </p:pic>
      <p:sp>
        <p:nvSpPr>
          <p:cNvPr id="155" name="Google Shape;155;p7"/>
          <p:cNvSpPr txBox="1"/>
          <p:nvPr>
            <p:ph idx="1" type="body"/>
          </p:nvPr>
        </p:nvSpPr>
        <p:spPr>
          <a:xfrm>
            <a:off x="5229173" y="609600"/>
            <a:ext cx="6696756" cy="5923721"/>
          </a:xfrm>
          <a:prstGeom prst="rect">
            <a:avLst/>
          </a:prstGeom>
          <a:noFill/>
          <a:ln>
            <a:noFill/>
          </a:ln>
        </p:spPr>
        <p:txBody>
          <a:bodyPr anchorCtr="0" anchor="t" bIns="45700" lIns="91425" spcFirstLastPara="1" rIns="91425" wrap="square" tIns="45700">
            <a:normAutofit/>
          </a:bodyPr>
          <a:lstStyle/>
          <a:p>
            <a:pPr indent="0" lvl="0" marL="0" rtl="0" algn="just">
              <a:lnSpc>
                <a:spcPct val="70000"/>
              </a:lnSpc>
              <a:spcBef>
                <a:spcPts val="0"/>
              </a:spcBef>
              <a:spcAft>
                <a:spcPts val="0"/>
              </a:spcAft>
              <a:buClr>
                <a:schemeClr val="lt1"/>
              </a:buClr>
              <a:buSzPts val="2035"/>
              <a:buNone/>
            </a:pPr>
            <a:r>
              <a:rPr b="1" lang="en-US" sz="2035">
                <a:latin typeface="Times New Roman"/>
                <a:ea typeface="Times New Roman"/>
                <a:cs typeface="Times New Roman"/>
                <a:sym typeface="Times New Roman"/>
              </a:rPr>
              <a:t>(A) </a:t>
            </a:r>
            <a:r>
              <a:rPr lang="en-US" sz="2035">
                <a:latin typeface="Times New Roman"/>
                <a:ea typeface="Times New Roman"/>
                <a:cs typeface="Times New Roman"/>
                <a:sym typeface="Times New Roman"/>
              </a:rPr>
              <a:t>  </a:t>
            </a:r>
            <a:r>
              <a:rPr b="1" lang="en-US" sz="2035" u="sng">
                <a:latin typeface="Times New Roman"/>
                <a:ea typeface="Times New Roman"/>
                <a:cs typeface="Times New Roman"/>
                <a:sym typeface="Times New Roman"/>
              </a:rPr>
              <a:t>DATA SOURCE</a:t>
            </a:r>
            <a:r>
              <a:rPr b="1" lang="en-US" sz="2035">
                <a:latin typeface="Times New Roman"/>
                <a:ea typeface="Times New Roman"/>
                <a:cs typeface="Times New Roman"/>
                <a:sym typeface="Times New Roman"/>
              </a:rPr>
              <a:t>       </a:t>
            </a:r>
            <a:r>
              <a:rPr lang="en-US" sz="2035">
                <a:latin typeface="Times New Roman"/>
                <a:ea typeface="Times New Roman"/>
                <a:cs typeface="Times New Roman"/>
                <a:sym typeface="Times New Roman"/>
              </a:rPr>
              <a:t>   </a:t>
            </a:r>
            <a:endParaRPr b="0" sz="2035">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2035"/>
              <a:buChar char="•"/>
            </a:pPr>
            <a:r>
              <a:rPr lang="en-US" sz="2035" u="sng">
                <a:solidFill>
                  <a:schemeClr val="hlink"/>
                </a:solidFill>
                <a:latin typeface="Times New Roman"/>
                <a:ea typeface="Times New Roman"/>
                <a:cs typeface="Times New Roman"/>
                <a:sym typeface="Times New Roman"/>
                <a:hlinkClick r:id="rId4"/>
              </a:rPr>
              <a:t>https://www.kaggle.com/wendykan/lending-club-loan-data</a:t>
            </a:r>
            <a:endParaRPr sz="2035">
              <a:latin typeface="Times New Roman"/>
              <a:ea typeface="Times New Roman"/>
              <a:cs typeface="Times New Roman"/>
              <a:sym typeface="Times New Roman"/>
            </a:endParaRPr>
          </a:p>
          <a:p>
            <a:pPr indent="0" lvl="0" marL="0" rtl="0" algn="just">
              <a:lnSpc>
                <a:spcPct val="70000"/>
              </a:lnSpc>
              <a:spcBef>
                <a:spcPts val="1000"/>
              </a:spcBef>
              <a:spcAft>
                <a:spcPts val="0"/>
              </a:spcAft>
              <a:buClr>
                <a:schemeClr val="lt1"/>
              </a:buClr>
              <a:buSzPts val="2035"/>
              <a:buNone/>
            </a:pPr>
            <a:r>
              <a:rPr lang="en-US" sz="2035">
                <a:latin typeface="Times New Roman"/>
                <a:ea typeface="Times New Roman"/>
                <a:cs typeface="Times New Roman"/>
                <a:sym typeface="Times New Roman"/>
              </a:rPr>
              <a:t> </a:t>
            </a:r>
            <a:endParaRPr/>
          </a:p>
          <a:p>
            <a:pPr indent="0" lvl="0" marL="0" rtl="0" algn="just">
              <a:lnSpc>
                <a:spcPct val="70000"/>
              </a:lnSpc>
              <a:spcBef>
                <a:spcPts val="1000"/>
              </a:spcBef>
              <a:spcAft>
                <a:spcPts val="0"/>
              </a:spcAft>
              <a:buClr>
                <a:schemeClr val="lt1"/>
              </a:buClr>
              <a:buSzPts val="2035"/>
              <a:buNone/>
            </a:pPr>
            <a:r>
              <a:rPr b="1" lang="en-US" sz="2035">
                <a:latin typeface="Times New Roman"/>
                <a:ea typeface="Times New Roman"/>
                <a:cs typeface="Times New Roman"/>
                <a:sym typeface="Times New Roman"/>
              </a:rPr>
              <a:t>(B) </a:t>
            </a:r>
            <a:r>
              <a:rPr b="1" lang="en-US" sz="2035" u="sng">
                <a:latin typeface="Times New Roman"/>
                <a:ea typeface="Times New Roman"/>
                <a:cs typeface="Times New Roman"/>
                <a:sym typeface="Times New Roman"/>
              </a:rPr>
              <a:t>SPECIFICATION OF DATA SET</a:t>
            </a:r>
            <a:endParaRPr sz="2035" u="sng">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We have 74 columns of data out of which 20 are Categorical   Variables and 54 are Numeric Variables </a:t>
            </a:r>
            <a:endParaRPr b="0" sz="1757">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38 of 74 columns allow NULL values </a:t>
            </a:r>
            <a:endParaRPr b="0" sz="1757">
              <a:latin typeface="Times New Roman"/>
              <a:ea typeface="Times New Roman"/>
              <a:cs typeface="Times New Roman"/>
              <a:sym typeface="Times New Roman"/>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These files contain the latest payment information and all the necessary and appropriate loan data for all the loans issued through 2001-2015 which also includes current loan status (Current, Fully Paid, Late, etc.) </a:t>
            </a:r>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The file containing loan data through the "present" contains complete loan data for all loans which are issued through the previous completed calendar quarter</a:t>
            </a:r>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There are certain additional features that include credit scores, address including zip codes and state, number of finance inquiries and various other collections</a:t>
            </a:r>
            <a:endParaRPr/>
          </a:p>
          <a:p>
            <a:pPr indent="-228600" lvl="0" marL="228600" rtl="0" algn="just">
              <a:lnSpc>
                <a:spcPct val="70000"/>
              </a:lnSpc>
              <a:spcBef>
                <a:spcPts val="1000"/>
              </a:spcBef>
              <a:spcAft>
                <a:spcPts val="0"/>
              </a:spcAft>
              <a:buClr>
                <a:schemeClr val="lt1"/>
              </a:buClr>
              <a:buSzPts val="1757"/>
              <a:buChar char="•"/>
            </a:pPr>
            <a:r>
              <a:rPr lang="en-US" sz="1757">
                <a:latin typeface="Times New Roman"/>
                <a:ea typeface="Times New Roman"/>
                <a:cs typeface="Times New Roman"/>
                <a:sym typeface="Times New Roman"/>
              </a:rPr>
              <a:t>The file is a matrix that includes a total of 75 variables and about 890 thousand observations. Also, a data dictionary is placed in a different file</a:t>
            </a:r>
            <a:endParaRPr b="0" sz="1757">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lt1"/>
              </a:buClr>
              <a:buSzPts val="740"/>
              <a:buNone/>
            </a:pPr>
            <a:br>
              <a:rPr lang="en-US" sz="740"/>
            </a:br>
            <a:endParaRPr sz="74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8"/>
          <p:cNvSpPr txBox="1"/>
          <p:nvPr/>
        </p:nvSpPr>
        <p:spPr>
          <a:xfrm>
            <a:off x="1116498" y="655128"/>
            <a:ext cx="4613919" cy="1499616"/>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i="1" lang="en-US" sz="3600" u="sng" cap="none" strike="noStrike">
                <a:solidFill>
                  <a:schemeClr val="dk1"/>
                </a:solidFill>
                <a:latin typeface="Calibri"/>
                <a:ea typeface="Calibri"/>
                <a:cs typeface="Calibri"/>
                <a:sym typeface="Calibri"/>
              </a:rPr>
              <a:t>DATA ANALYSIS</a:t>
            </a:r>
            <a:endParaRPr/>
          </a:p>
        </p:txBody>
      </p:sp>
      <p:sp>
        <p:nvSpPr>
          <p:cNvPr id="162" name="Google Shape;162;p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63" name="Google Shape;163;p8"/>
          <p:cNvGrpSpPr/>
          <p:nvPr/>
        </p:nvGrpSpPr>
        <p:grpSpPr>
          <a:xfrm>
            <a:off x="1188720" y="73152"/>
            <a:ext cx="1178966" cy="232963"/>
            <a:chOff x="7763256" y="73152"/>
            <a:chExt cx="1178966" cy="232963"/>
          </a:xfrm>
        </p:grpSpPr>
        <p:sp>
          <p:nvSpPr>
            <p:cNvPr id="164" name="Google Shape;164;p8"/>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8"/>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8"/>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8"/>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8"/>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8"/>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8"/>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8"/>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8"/>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8"/>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8"/>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8"/>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8"/>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8"/>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8"/>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8"/>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8"/>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8"/>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8"/>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8"/>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84" name="Google Shape;184;p8"/>
          <p:cNvPicPr preferRelativeResize="0"/>
          <p:nvPr/>
        </p:nvPicPr>
        <p:blipFill rotWithShape="1">
          <a:blip r:embed="rId3">
            <a:alphaModFix/>
          </a:blip>
          <a:srcRect b="0" l="0" r="0" t="0"/>
          <a:stretch/>
        </p:blipFill>
        <p:spPr>
          <a:xfrm>
            <a:off x="5331655" y="618587"/>
            <a:ext cx="6735124" cy="2054275"/>
          </a:xfrm>
          <a:prstGeom prst="rect">
            <a:avLst/>
          </a:prstGeom>
          <a:noFill/>
          <a:ln>
            <a:noFill/>
          </a:ln>
        </p:spPr>
      </p:pic>
      <p:sp>
        <p:nvSpPr>
          <p:cNvPr id="185" name="Google Shape;185;p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6" name="Google Shape;186;p8"/>
          <p:cNvPicPr preferRelativeResize="0"/>
          <p:nvPr/>
        </p:nvPicPr>
        <p:blipFill rotWithShape="1">
          <a:blip r:embed="rId4">
            <a:alphaModFix/>
          </a:blip>
          <a:srcRect b="0" l="0" r="0" t="0"/>
          <a:stretch/>
        </p:blipFill>
        <p:spPr>
          <a:xfrm>
            <a:off x="749204" y="3429000"/>
            <a:ext cx="5586942" cy="2997427"/>
          </a:xfrm>
          <a:prstGeom prst="rect">
            <a:avLst/>
          </a:prstGeom>
          <a:noFill/>
          <a:ln>
            <a:noFill/>
          </a:ln>
        </p:spPr>
      </p:pic>
      <p:pic>
        <p:nvPicPr>
          <p:cNvPr id="187" name="Google Shape;187;p8"/>
          <p:cNvPicPr preferRelativeResize="0"/>
          <p:nvPr/>
        </p:nvPicPr>
        <p:blipFill rotWithShape="1">
          <a:blip r:embed="rId5">
            <a:alphaModFix/>
          </a:blip>
          <a:srcRect b="0" l="0" r="0" t="0"/>
          <a:stretch/>
        </p:blipFill>
        <p:spPr>
          <a:xfrm>
            <a:off x="6479838" y="3615398"/>
            <a:ext cx="5586942" cy="25526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1" name="Shape 191"/>
        <p:cNvGrpSpPr/>
        <p:nvPr/>
      </p:nvGrpSpPr>
      <p:grpSpPr>
        <a:xfrm>
          <a:off x="0" y="0"/>
          <a:ext cx="0" cy="0"/>
          <a:chOff x="0" y="0"/>
          <a:chExt cx="0" cy="0"/>
        </a:xfrm>
      </p:grpSpPr>
      <p:sp>
        <p:nvSpPr>
          <p:cNvPr id="192" name="Google Shape;19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9"/>
          <p:cNvSpPr txBox="1"/>
          <p:nvPr/>
        </p:nvSpPr>
        <p:spPr>
          <a:xfrm>
            <a:off x="807516" y="867185"/>
            <a:ext cx="4613919" cy="1499616"/>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b="1" i="1" lang="en-US" sz="4000" u="sng" cap="none" strike="noStrike">
                <a:solidFill>
                  <a:schemeClr val="dk1"/>
                </a:solidFill>
                <a:latin typeface="Calibri"/>
                <a:ea typeface="Calibri"/>
                <a:cs typeface="Calibri"/>
                <a:sym typeface="Calibri"/>
              </a:rPr>
              <a:t>Understanding the Data</a:t>
            </a:r>
            <a:endParaRPr/>
          </a:p>
        </p:txBody>
      </p:sp>
      <p:sp>
        <p:nvSpPr>
          <p:cNvPr id="194" name="Google Shape;194;p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5" name="Google Shape;195;p9"/>
          <p:cNvGrpSpPr/>
          <p:nvPr/>
        </p:nvGrpSpPr>
        <p:grpSpPr>
          <a:xfrm>
            <a:off x="1188720" y="73152"/>
            <a:ext cx="1178966" cy="232963"/>
            <a:chOff x="7763256" y="73152"/>
            <a:chExt cx="1178966" cy="232963"/>
          </a:xfrm>
        </p:grpSpPr>
        <p:sp>
          <p:nvSpPr>
            <p:cNvPr id="196" name="Google Shape;196;p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0" name="Google Shape;200;p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p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216" name="Google Shape;216;p9"/>
          <p:cNvPicPr preferRelativeResize="0"/>
          <p:nvPr/>
        </p:nvPicPr>
        <p:blipFill rotWithShape="1">
          <a:blip r:embed="rId3">
            <a:alphaModFix/>
          </a:blip>
          <a:srcRect b="0" l="0" r="0" t="0"/>
          <a:stretch/>
        </p:blipFill>
        <p:spPr>
          <a:xfrm>
            <a:off x="5621981" y="632553"/>
            <a:ext cx="6444798" cy="2481707"/>
          </a:xfrm>
          <a:prstGeom prst="rect">
            <a:avLst/>
          </a:prstGeom>
          <a:noFill/>
          <a:ln>
            <a:noFill/>
          </a:ln>
        </p:spPr>
      </p:pic>
      <p:sp>
        <p:nvSpPr>
          <p:cNvPr id="217" name="Google Shape;217;p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8" name="Google Shape;218;p9"/>
          <p:cNvPicPr preferRelativeResize="0"/>
          <p:nvPr/>
        </p:nvPicPr>
        <p:blipFill rotWithShape="1">
          <a:blip r:embed="rId4">
            <a:alphaModFix/>
          </a:blip>
          <a:srcRect b="0" l="0" r="0" t="0"/>
          <a:stretch/>
        </p:blipFill>
        <p:spPr>
          <a:xfrm>
            <a:off x="749204" y="3429000"/>
            <a:ext cx="5586942" cy="2871721"/>
          </a:xfrm>
          <a:prstGeom prst="rect">
            <a:avLst/>
          </a:prstGeom>
          <a:noFill/>
          <a:ln>
            <a:noFill/>
          </a:ln>
        </p:spPr>
      </p:pic>
      <p:pic>
        <p:nvPicPr>
          <p:cNvPr id="219" name="Google Shape;219;p9"/>
          <p:cNvPicPr preferRelativeResize="0"/>
          <p:nvPr/>
        </p:nvPicPr>
        <p:blipFill rotWithShape="1">
          <a:blip r:embed="rId5">
            <a:alphaModFix/>
          </a:blip>
          <a:srcRect b="0" l="0" r="0" t="0"/>
          <a:stretch/>
        </p:blipFill>
        <p:spPr>
          <a:xfrm>
            <a:off x="6479838" y="3429000"/>
            <a:ext cx="5586942" cy="2752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2020-04-13T02:24:01Z</dcterms:created>
  <dc:creator>Priyanka Milind Malpekar</dc:creator>
</cp:coreProperties>
</file>